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84" r:id="rId7"/>
  </p:sldMasterIdLst>
  <p:notesMasterIdLst>
    <p:notesMasterId r:id="rId39"/>
  </p:notesMasterIdLst>
  <p:sldIdLst>
    <p:sldId id="257" r:id="rId8"/>
    <p:sldId id="267" r:id="rId9"/>
    <p:sldId id="259" r:id="rId10"/>
    <p:sldId id="264" r:id="rId11"/>
    <p:sldId id="269" r:id="rId12"/>
    <p:sldId id="268" r:id="rId13"/>
    <p:sldId id="270" r:id="rId14"/>
    <p:sldId id="281" r:id="rId15"/>
    <p:sldId id="282" r:id="rId16"/>
    <p:sldId id="296" r:id="rId17"/>
    <p:sldId id="284" r:id="rId18"/>
    <p:sldId id="285" r:id="rId19"/>
    <p:sldId id="286" r:id="rId20"/>
    <p:sldId id="287" r:id="rId21"/>
    <p:sldId id="288" r:id="rId22"/>
    <p:sldId id="289" r:id="rId23"/>
    <p:sldId id="290" r:id="rId24"/>
    <p:sldId id="291" r:id="rId25"/>
    <p:sldId id="292" r:id="rId26"/>
    <p:sldId id="293" r:id="rId27"/>
    <p:sldId id="274" r:id="rId28"/>
    <p:sldId id="278" r:id="rId29"/>
    <p:sldId id="297" r:id="rId30"/>
    <p:sldId id="298" r:id="rId31"/>
    <p:sldId id="299" r:id="rId32"/>
    <p:sldId id="300" r:id="rId33"/>
    <p:sldId id="294" r:id="rId34"/>
    <p:sldId id="295" r:id="rId35"/>
    <p:sldId id="275" r:id="rId36"/>
    <p:sldId id="277" r:id="rId37"/>
    <p:sldId id="276" r:id="rId3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434" autoAdjust="0"/>
  </p:normalViewPr>
  <p:slideViewPr>
    <p:cSldViewPr>
      <p:cViewPr varScale="1">
        <p:scale>
          <a:sx n="74" d="100"/>
          <a:sy n="74" d="100"/>
        </p:scale>
        <p:origin x="1296" y="72"/>
      </p:cViewPr>
      <p:guideLst>
        <p:guide orient="horz" pos="2160"/>
        <p:guide pos="2880"/>
      </p:guideLst>
    </p:cSldViewPr>
  </p:slideViewPr>
  <p:notesTextViewPr>
    <p:cViewPr>
      <p:scale>
        <a:sx n="1" d="1"/>
        <a:sy n="1" d="1"/>
      </p:scale>
      <p:origin x="0" y="0"/>
    </p:cViewPr>
  </p:notesTextViewPr>
  <p:notesViewPr>
    <p:cSldViewPr>
      <p:cViewPr>
        <p:scale>
          <a:sx n="90" d="100"/>
          <a:sy n="90" d="100"/>
        </p:scale>
        <p:origin x="2112" y="-18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3042FDA-47A9-44EC-8E25-6B0FCE9D5E36}" type="datetimeFigureOut">
              <a:rPr lang="en-US" smtClean="0"/>
              <a:t>12/18/2015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022CF6D-20BB-46B5-BCB0-346BD35D23D2}" type="slidenum">
              <a:rPr lang="en-US" smtClean="0"/>
              <a:t>‹#›</a:t>
            </a:fld>
            <a:endParaRPr lang="en-US"/>
          </a:p>
        </p:txBody>
      </p:sp>
    </p:spTree>
    <p:extLst>
      <p:ext uri="{BB962C8B-B14F-4D97-AF65-F5344CB8AC3E}">
        <p14:creationId xmlns:p14="http://schemas.microsoft.com/office/powerpoint/2010/main" val="401060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gopetfriendly.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3F5F6-1515-4D2A-855B-7217C4D49E6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64717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22CF6D-20BB-46B5-BCB0-346BD35D23D2}" type="slidenum">
              <a:rPr lang="en-US" smtClean="0"/>
              <a:t>10</a:t>
            </a:fld>
            <a:endParaRPr lang="en-US"/>
          </a:p>
        </p:txBody>
      </p:sp>
    </p:spTree>
    <p:extLst>
      <p:ext uri="{BB962C8B-B14F-4D97-AF65-F5344CB8AC3E}">
        <p14:creationId xmlns:p14="http://schemas.microsoft.com/office/powerpoint/2010/main" val="4125509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F0C1E7-B73C-4514-B5F8-7A7266199816}" type="slidenum">
              <a:rPr lang="en-US" smtClean="0"/>
              <a:t>11</a:t>
            </a:fld>
            <a:endParaRPr lang="en-US" dirty="0"/>
          </a:p>
        </p:txBody>
      </p:sp>
    </p:spTree>
    <p:extLst>
      <p:ext uri="{BB962C8B-B14F-4D97-AF65-F5344CB8AC3E}">
        <p14:creationId xmlns:p14="http://schemas.microsoft.com/office/powerpoint/2010/main" val="1693134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Water: 1 gallon per person per day</a:t>
            </a:r>
          </a:p>
          <a:p>
            <a:endParaRPr lang="en-US" sz="1600" baseline="0" dirty="0" smtClean="0"/>
          </a:p>
          <a:p>
            <a:pPr defTabSz="910718">
              <a:defRPr/>
            </a:pPr>
            <a:r>
              <a:rPr lang="en-US" sz="1600" baseline="0" dirty="0" smtClean="0"/>
              <a:t>Warmth: Clothes &amp; blankets, sleeping paraphernalia </a:t>
            </a:r>
          </a:p>
          <a:p>
            <a:pPr defTabSz="910718">
              <a:defRPr/>
            </a:pPr>
            <a:endParaRPr lang="en-US" sz="1600" baseline="0" dirty="0" smtClean="0"/>
          </a:p>
          <a:p>
            <a:r>
              <a:rPr lang="en-US" sz="1600" baseline="0" dirty="0" smtClean="0"/>
              <a:t>Food: You can buy food packets, can goods, easy non-perishable food items. But if you’re like me, I’m a snacker and I keep stuff around that I normally eat when it’s an “emergency dinner” Keep in mind special diets: Allergies, Cholesterol, dialysis, gluten free, vegan…</a:t>
            </a:r>
          </a:p>
          <a:p>
            <a:endParaRPr lang="en-US" sz="1600" baseline="0" dirty="0" smtClean="0"/>
          </a:p>
          <a:p>
            <a:r>
              <a:rPr lang="en-US" sz="1600" baseline="0" dirty="0" smtClean="0"/>
              <a:t>Other items: Meds, glasses, tools, whatever else you might need to make you feel comfortable. So dependent on personal preference and lifestyle. </a:t>
            </a:r>
          </a:p>
        </p:txBody>
      </p:sp>
      <p:sp>
        <p:nvSpPr>
          <p:cNvPr id="4" name="Slide Number Placeholder 3"/>
          <p:cNvSpPr>
            <a:spLocks noGrp="1"/>
          </p:cNvSpPr>
          <p:nvPr>
            <p:ph type="sldNum" sz="quarter" idx="10"/>
          </p:nvPr>
        </p:nvSpPr>
        <p:spPr/>
        <p:txBody>
          <a:bodyPr/>
          <a:lstStyle/>
          <a:p>
            <a:fld id="{510AA954-FD78-4E75-AD17-7CD25A0EEAB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14232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81400" y="696913"/>
            <a:ext cx="2171700" cy="1628775"/>
          </a:xfrm>
        </p:spPr>
      </p:sp>
      <p:sp>
        <p:nvSpPr>
          <p:cNvPr id="3" name="Notes Placeholder 2"/>
          <p:cNvSpPr>
            <a:spLocks noGrp="1"/>
          </p:cNvSpPr>
          <p:nvPr>
            <p:ph type="body" idx="1"/>
          </p:nvPr>
        </p:nvSpPr>
        <p:spPr>
          <a:xfrm>
            <a:off x="457200" y="2334266"/>
            <a:ext cx="5486400" cy="6809734"/>
          </a:xfrm>
        </p:spPr>
        <p:txBody>
          <a:bodyPr/>
          <a:lstStyle/>
          <a:p>
            <a:pPr>
              <a:lnSpc>
                <a:spcPct val="150000"/>
              </a:lnSpc>
            </a:pPr>
            <a:r>
              <a:rPr lang="en-US" sz="1400" b="1" dirty="0" smtClean="0"/>
              <a:t>In case you are stranded, keep a kit of emergency supplies in your car including:</a:t>
            </a:r>
          </a:p>
          <a:p>
            <a:pPr>
              <a:lnSpc>
                <a:spcPct val="150000"/>
              </a:lnSpc>
            </a:pPr>
            <a:r>
              <a:rPr lang="en-US" sz="1400" b="1" dirty="0" smtClean="0"/>
              <a:t>Jumper cables: might want to include flares or reflective triangle</a:t>
            </a:r>
          </a:p>
          <a:p>
            <a:pPr>
              <a:lnSpc>
                <a:spcPct val="150000"/>
              </a:lnSpc>
            </a:pPr>
            <a:r>
              <a:rPr lang="en-US" sz="1400" b="1" dirty="0" smtClean="0"/>
              <a:t>Flashlights: with extra batteries</a:t>
            </a:r>
          </a:p>
          <a:p>
            <a:pPr>
              <a:lnSpc>
                <a:spcPct val="150000"/>
              </a:lnSpc>
            </a:pPr>
            <a:r>
              <a:rPr lang="en-US" sz="1400" b="1" dirty="0" smtClean="0"/>
              <a:t>First Aid Kit: remember any necessary medications, baby formula and 	diapers if you have a small child</a:t>
            </a:r>
          </a:p>
          <a:p>
            <a:pPr>
              <a:lnSpc>
                <a:spcPct val="150000"/>
              </a:lnSpc>
            </a:pPr>
            <a:r>
              <a:rPr lang="en-US" sz="1400" b="1" dirty="0" smtClean="0"/>
              <a:t>Food: non-perishable food such as canned food, and protein rich foods 	like nuts and energy bars</a:t>
            </a:r>
          </a:p>
          <a:p>
            <a:pPr>
              <a:lnSpc>
                <a:spcPct val="150000"/>
              </a:lnSpc>
            </a:pPr>
            <a:r>
              <a:rPr lang="en-US" sz="1400" b="1" dirty="0" smtClean="0"/>
              <a:t>Manual can opener</a:t>
            </a:r>
          </a:p>
          <a:p>
            <a:pPr>
              <a:lnSpc>
                <a:spcPct val="150000"/>
              </a:lnSpc>
            </a:pPr>
            <a:r>
              <a:rPr lang="en-US" sz="1400" b="1" dirty="0" smtClean="0"/>
              <a:t>Water: at least 1 gallon of water per person a day for at least 3 days</a:t>
            </a:r>
          </a:p>
          <a:p>
            <a:pPr>
              <a:lnSpc>
                <a:spcPct val="150000"/>
              </a:lnSpc>
            </a:pPr>
            <a:r>
              <a:rPr lang="en-US" sz="1400" b="1" dirty="0" smtClean="0"/>
              <a:t>Basic toolkit: pliers, wrench, screwdriver</a:t>
            </a:r>
          </a:p>
          <a:p>
            <a:pPr>
              <a:lnSpc>
                <a:spcPct val="150000"/>
              </a:lnSpc>
            </a:pPr>
            <a:r>
              <a:rPr lang="en-US" sz="1400" b="1" dirty="0" smtClean="0"/>
              <a:t>Pet supplies: food and water  </a:t>
            </a:r>
          </a:p>
          <a:p>
            <a:pPr>
              <a:lnSpc>
                <a:spcPct val="150000"/>
              </a:lnSpc>
            </a:pPr>
            <a:r>
              <a:rPr lang="en-US" sz="1400" b="1" dirty="0" smtClean="0"/>
              <a:t>Radio: battery or hand cranked</a:t>
            </a:r>
          </a:p>
          <a:p>
            <a:pPr>
              <a:lnSpc>
                <a:spcPct val="150000"/>
              </a:lnSpc>
            </a:pPr>
            <a:r>
              <a:rPr lang="en-US" sz="1400" b="1" dirty="0" smtClean="0"/>
              <a:t>Cat litter or sand: for better tire traction</a:t>
            </a:r>
          </a:p>
          <a:p>
            <a:pPr>
              <a:lnSpc>
                <a:spcPct val="150000"/>
              </a:lnSpc>
            </a:pPr>
            <a:r>
              <a:rPr lang="en-US" sz="1400" b="1" dirty="0" smtClean="0"/>
              <a:t>Shovel</a:t>
            </a:r>
          </a:p>
          <a:p>
            <a:pPr>
              <a:lnSpc>
                <a:spcPct val="150000"/>
              </a:lnSpc>
            </a:pPr>
            <a:r>
              <a:rPr lang="en-US" sz="1400" b="1" dirty="0" smtClean="0"/>
              <a:t>Ice scraper</a:t>
            </a:r>
          </a:p>
          <a:p>
            <a:pPr>
              <a:lnSpc>
                <a:spcPct val="150000"/>
              </a:lnSpc>
            </a:pPr>
            <a:r>
              <a:rPr lang="en-US" sz="1400" b="1" dirty="0" smtClean="0"/>
              <a:t>Clothes: warm clothes, gloves, hat, sturdy boots, jacket and an extra 	change of clothes for the cold</a:t>
            </a:r>
          </a:p>
          <a:p>
            <a:pPr>
              <a:lnSpc>
                <a:spcPct val="150000"/>
              </a:lnSpc>
            </a:pPr>
            <a:r>
              <a:rPr lang="en-US" sz="1400" b="1" dirty="0" smtClean="0"/>
              <a:t>Blankets or sleeping bags</a:t>
            </a:r>
          </a:p>
          <a:p>
            <a:pPr>
              <a:lnSpc>
                <a:spcPct val="150000"/>
              </a:lnSpc>
            </a:pPr>
            <a:r>
              <a:rPr lang="en-US" sz="1400" b="1" dirty="0" smtClean="0"/>
              <a:t>Charged Cell Phone: and car charger </a:t>
            </a:r>
          </a:p>
          <a:p>
            <a:endParaRPr lang="en-US" baseline="0" dirty="0" smtClean="0"/>
          </a:p>
        </p:txBody>
      </p:sp>
      <p:sp>
        <p:nvSpPr>
          <p:cNvPr id="4" name="Slide Number Placeholder 3"/>
          <p:cNvSpPr>
            <a:spLocks noGrp="1"/>
          </p:cNvSpPr>
          <p:nvPr>
            <p:ph type="sldNum" sz="quarter" idx="10"/>
          </p:nvPr>
        </p:nvSpPr>
        <p:spPr/>
        <p:txBody>
          <a:bodyPr/>
          <a:lstStyle/>
          <a:p>
            <a:fld id="{510AA954-FD78-4E75-AD17-7CD25A0EEAB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257378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10AA954-FD78-4E75-AD17-7CD25A0EEABE}" type="slidenum">
              <a:rPr lang="en-US" smtClean="0"/>
              <a:t>14</a:t>
            </a:fld>
            <a:endParaRPr lang="en-US" dirty="0"/>
          </a:p>
        </p:txBody>
      </p:sp>
    </p:spTree>
    <p:extLst>
      <p:ext uri="{BB962C8B-B14F-4D97-AF65-F5344CB8AC3E}">
        <p14:creationId xmlns:p14="http://schemas.microsoft.com/office/powerpoint/2010/main" val="3567216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Other items: Meds, glasses, tools, whatever else you might need to make you feel comfortable. So dependent on personal preference and lifestyle. </a:t>
            </a:r>
          </a:p>
          <a:p>
            <a:endParaRPr lang="en-US" sz="2400" dirty="0" smtClean="0"/>
          </a:p>
          <a:p>
            <a:r>
              <a:rPr lang="en-US" sz="2400" dirty="0" smtClean="0"/>
              <a:t>Fun stuff: Bottle of wine, chocolate, teddy bears…</a:t>
            </a:r>
          </a:p>
          <a:p>
            <a:endParaRPr lang="en-US" dirty="0"/>
          </a:p>
        </p:txBody>
      </p:sp>
      <p:sp>
        <p:nvSpPr>
          <p:cNvPr id="4" name="Slide Number Placeholder 3"/>
          <p:cNvSpPr>
            <a:spLocks noGrp="1"/>
          </p:cNvSpPr>
          <p:nvPr>
            <p:ph type="sldNum" sz="quarter" idx="10"/>
          </p:nvPr>
        </p:nvSpPr>
        <p:spPr/>
        <p:txBody>
          <a:bodyPr/>
          <a:lstStyle/>
          <a:p>
            <a:fld id="{7CF0C1E7-B73C-4514-B5F8-7A7266199816}" type="slidenum">
              <a:rPr lang="en-US" smtClean="0"/>
              <a:t>15</a:t>
            </a:fld>
            <a:endParaRPr lang="en-US" dirty="0"/>
          </a:p>
        </p:txBody>
      </p:sp>
    </p:spTree>
    <p:extLst>
      <p:ext uri="{BB962C8B-B14F-4D97-AF65-F5344CB8AC3E}">
        <p14:creationId xmlns:p14="http://schemas.microsoft.com/office/powerpoint/2010/main" val="3242392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0C1E7-B73C-4514-B5F8-7A7266199816}" type="slidenum">
              <a:rPr lang="en-US" smtClean="0"/>
              <a:t>16</a:t>
            </a:fld>
            <a:endParaRPr lang="en-US" dirty="0"/>
          </a:p>
        </p:txBody>
      </p:sp>
    </p:spTree>
    <p:extLst>
      <p:ext uri="{BB962C8B-B14F-4D97-AF65-F5344CB8AC3E}">
        <p14:creationId xmlns:p14="http://schemas.microsoft.com/office/powerpoint/2010/main" val="753932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62300" y="342900"/>
            <a:ext cx="2933700" cy="2200275"/>
          </a:xfrm>
        </p:spPr>
      </p:sp>
      <p:sp>
        <p:nvSpPr>
          <p:cNvPr id="3" name="Notes Placeholder 2"/>
          <p:cNvSpPr>
            <a:spLocks noGrp="1"/>
          </p:cNvSpPr>
          <p:nvPr>
            <p:ph type="body" idx="1"/>
          </p:nvPr>
        </p:nvSpPr>
        <p:spPr>
          <a:xfrm>
            <a:off x="609600" y="2694572"/>
            <a:ext cx="5486400" cy="6449427"/>
          </a:xfr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ID your pet: Make sure your pet’s tags are up-to-date and securely fastened to your pet's collar. If possible, attach the address and/or phone number of your evacuation site. If your pet gets lost, his tag is his ticket home. Also consider microchipping your pets.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Have a current photo of your pet</a:t>
            </a:r>
            <a:r>
              <a:rPr lang="en-US" sz="1800" baseline="0" dirty="0" smtClean="0"/>
              <a:t> for identification purposes.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Go to Ready.gov for a full list of items to include in your pets kit.</a:t>
            </a:r>
          </a:p>
          <a:p>
            <a:endParaRPr lang="en-US" sz="1800" dirty="0" smtClean="0"/>
          </a:p>
          <a:p>
            <a:r>
              <a:rPr lang="en-US" sz="1800" dirty="0" smtClean="0"/>
              <a:t>For public health reasons, many emergency shelters cannot accept pets. </a:t>
            </a:r>
            <a:r>
              <a:rPr lang="en-US" sz="1800" u="sng" dirty="0" smtClean="0">
                <a:hlinkClick r:id="rId3"/>
              </a:rPr>
              <a:t>Find out which motels and hotels in the area you plan to evacuate to allow pets</a:t>
            </a:r>
            <a:r>
              <a:rPr lang="en-US" sz="1800" dirty="0" smtClean="0"/>
              <a:t> well in advance of needing them at www.gopetfriendly.com. There are also a number of guides that list hotels/motels that permit pets and could serve as a starting point. Include your local animal shelter's number in your list of emergency numbers.</a:t>
            </a:r>
          </a:p>
          <a:p>
            <a:endParaRPr lang="en-US" sz="18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Make sure you have a secure pet carrier, leash or harness for your pet so that if he panics, he can't escape.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CF0C1E7-B73C-4514-B5F8-7A7266199816}" type="slidenum">
              <a:rPr lang="en-US" smtClean="0"/>
              <a:t>17</a:t>
            </a:fld>
            <a:endParaRPr lang="en-US" dirty="0"/>
          </a:p>
        </p:txBody>
      </p:sp>
    </p:spTree>
    <p:extLst>
      <p:ext uri="{BB962C8B-B14F-4D97-AF65-F5344CB8AC3E}">
        <p14:creationId xmlns:p14="http://schemas.microsoft.com/office/powerpoint/2010/main" val="4251908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9600" y="0"/>
            <a:ext cx="2284413" cy="1714500"/>
          </a:xfrm>
        </p:spPr>
      </p:sp>
      <p:sp>
        <p:nvSpPr>
          <p:cNvPr id="3" name="Notes Placeholder 2"/>
          <p:cNvSpPr>
            <a:spLocks noGrp="1"/>
          </p:cNvSpPr>
          <p:nvPr>
            <p:ph type="body" idx="1"/>
          </p:nvPr>
        </p:nvSpPr>
        <p:spPr>
          <a:xfrm>
            <a:off x="-331286" y="1728941"/>
            <a:ext cx="7189286" cy="7580891"/>
          </a:xfrm>
        </p:spPr>
        <p:txBody>
          <a:bodyPr/>
          <a:lstStyle/>
          <a:p>
            <a:pPr lvl="1"/>
            <a:r>
              <a:rPr lang="en-US" sz="1500" dirty="0" smtClean="0"/>
              <a:t>Call your local emergency management office, animal shelter or animal control office to get advice and information.</a:t>
            </a:r>
          </a:p>
          <a:p>
            <a:pPr lvl="1"/>
            <a:endParaRPr lang="en-US" sz="15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500" dirty="0" smtClean="0"/>
              <a:t>If you are unable to return to your home right away, you may need to board your pet. Include copies of vaccinations in your "pet survival" kit along with a photo of your pet.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500" dirty="0" smtClean="0"/>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500" dirty="0" smtClean="0"/>
              <a:t>	Find out where pet boarding facilities are located. Be sure to research some outside your local area in case local facilities close.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5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500" dirty="0" smtClean="0"/>
              <a:t>	Most boarding kennels, veterinarians and animal shelters will need your pet's medical records to make sure all vaccinations are current. Include copies in your "pet survival" kit along with a photo of your pet.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5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500" dirty="0" smtClean="0"/>
              <a:t>	Some animal shelters will provide temporary foster care for owned pets in times of disaster but this should be considered only as a last resort.</a:t>
            </a:r>
          </a:p>
          <a:p>
            <a:pPr lvl="1"/>
            <a:endParaRPr lang="en-US" sz="1500" dirty="0" smtClean="0"/>
          </a:p>
          <a:p>
            <a:pPr lvl="1"/>
            <a:r>
              <a:rPr lang="en-US" sz="1500" dirty="0" smtClean="0"/>
              <a:t>If you have no alternative but to leave your pet at home, there are some precautions you must take, but remember that leaving your pet at home alone can place your animal in great danger! </a:t>
            </a:r>
          </a:p>
          <a:p>
            <a:pPr lvl="1"/>
            <a:endParaRPr lang="en-US" sz="1500" dirty="0" smtClean="0"/>
          </a:p>
          <a:p>
            <a:pPr lvl="2"/>
            <a:r>
              <a:rPr lang="en-US" sz="1500" dirty="0" smtClean="0"/>
              <a:t>Confine your pet to a safe area inside -</a:t>
            </a:r>
            <a:r>
              <a:rPr lang="en-US" sz="1500" b="1" dirty="0" smtClean="0"/>
              <a:t> NEVER </a:t>
            </a:r>
            <a:r>
              <a:rPr lang="en-US" sz="1500" dirty="0" smtClean="0"/>
              <a:t>leave your pet chained outside! </a:t>
            </a:r>
          </a:p>
          <a:p>
            <a:pPr lvl="2"/>
            <a:endParaRPr lang="en-US" sz="1500" dirty="0" smtClean="0"/>
          </a:p>
          <a:p>
            <a:pPr lvl="2"/>
            <a:r>
              <a:rPr lang="en-US" sz="1500" dirty="0" smtClean="0"/>
              <a:t>Leave them loose inside your home with food and plenty of water. Remove the toilet tank lid, raise the seat and brace the bathroom door open so they can drink. </a:t>
            </a:r>
          </a:p>
          <a:p>
            <a:pPr lvl="2"/>
            <a:endParaRPr lang="en-US" sz="1500" dirty="0" smtClean="0"/>
          </a:p>
          <a:p>
            <a:pPr lvl="2"/>
            <a:r>
              <a:rPr lang="en-US" sz="1500" dirty="0" smtClean="0"/>
              <a:t>Place a notice outside in a visible area, advising what pets are in the house and where they are located. </a:t>
            </a:r>
          </a:p>
          <a:p>
            <a:pPr lvl="2"/>
            <a:endParaRPr lang="en-US" sz="1500" dirty="0" smtClean="0"/>
          </a:p>
          <a:p>
            <a:pPr lvl="2"/>
            <a:r>
              <a:rPr lang="en-US" sz="1500" dirty="0" smtClean="0"/>
              <a:t>Provide a phone number where you or a contact can be reached as well as the name and number of your vet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10AA954-FD78-4E75-AD17-7CD25A0EEABE}" type="slidenum">
              <a:rPr lang="en-US" smtClean="0"/>
              <a:t>18</a:t>
            </a:fld>
            <a:endParaRPr lang="en-US"/>
          </a:p>
        </p:txBody>
      </p:sp>
    </p:spTree>
    <p:extLst>
      <p:ext uri="{BB962C8B-B14F-4D97-AF65-F5344CB8AC3E}">
        <p14:creationId xmlns:p14="http://schemas.microsoft.com/office/powerpoint/2010/main" val="1828848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05400" y="28575"/>
            <a:ext cx="1584325" cy="1187450"/>
          </a:xfrm>
        </p:spPr>
      </p:sp>
      <p:sp>
        <p:nvSpPr>
          <p:cNvPr id="3" name="Notes Placeholder 2"/>
          <p:cNvSpPr>
            <a:spLocks noGrp="1"/>
          </p:cNvSpPr>
          <p:nvPr>
            <p:ph type="body" idx="1"/>
          </p:nvPr>
        </p:nvSpPr>
        <p:spPr>
          <a:xfrm>
            <a:off x="-362534" y="1216285"/>
            <a:ext cx="7218947" cy="8080115"/>
          </a:xfrm>
        </p:spPr>
        <p:txBody>
          <a:bodyPr/>
          <a:lstStyle/>
          <a:p>
            <a:pPr lvl="1"/>
            <a:r>
              <a:rPr lang="en-US" sz="1600" dirty="0" smtClean="0"/>
              <a:t>Bring your pets inside immediately. Animals have instincts about severe weather changes and will often isolate themselves if they are afraid. Bringing them inside early can stop them from running away. Never leave a pet outside or tied up during a storm.</a:t>
            </a:r>
          </a:p>
          <a:p>
            <a:pPr lvl="1"/>
            <a:endParaRPr lang="en-US" sz="1600" dirty="0" smtClean="0"/>
          </a:p>
          <a:p>
            <a:pPr lvl="1"/>
            <a:r>
              <a:rPr lang="en-US" sz="1600" dirty="0" smtClean="0"/>
              <a:t>Have newspapers on hand for sanitary purposes. Feed animals moist or canned food so they will need less water to drink.</a:t>
            </a:r>
          </a:p>
          <a:p>
            <a:pPr lvl="1"/>
            <a:endParaRPr lang="en-US" sz="16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Separate dogs and cats. Even if your dogs and cats normally get along, the anxiety of an emergency situation can cause pets to act irrationally. Keep small pets away from cats and dogs.</a:t>
            </a:r>
          </a:p>
          <a:p>
            <a:pPr lvl="1"/>
            <a:endParaRPr lang="en-US" sz="1600" dirty="0" smtClean="0"/>
          </a:p>
          <a:p>
            <a:pPr lvl="1"/>
            <a:r>
              <a:rPr lang="en-US" sz="1600" dirty="0" smtClean="0"/>
              <a:t>In an emergency, you may have to take your birds with you. Talk with your veterinarian or local pet store about special food dispensers that regulate the amount of food a bird is given. Make sure that the bird is caged and the cage is covered by a thin cloth or sheet to provide security and filtered light.</a:t>
            </a:r>
          </a:p>
          <a:p>
            <a:pPr lvl="1"/>
            <a:endParaRPr lang="en-US" sz="16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If you evacuate your home, DO NOT LEAVE YOUR PETS BEHIND! Pets most likely cannot survive on their own and if by some remote chance they do, you may not be able to find them when you return.</a:t>
            </a:r>
          </a:p>
          <a:p>
            <a:pPr lvl="1"/>
            <a:endParaRPr lang="en-US" sz="1600" dirty="0" smtClean="0"/>
          </a:p>
          <a:p>
            <a:pPr lvl="1"/>
            <a:r>
              <a:rPr lang="en-US" sz="1600" dirty="0" smtClean="0"/>
              <a:t>If you are going to a public shelter, it is important to understand that animals may not be allowed inside. Plan in advance for shelter alternatives that will work for both you and your pets; consider loved ones or friends outside of your immediate area who would be willing to host you and your pets in an emergency.</a:t>
            </a:r>
          </a:p>
          <a:p>
            <a:pPr lvl="1"/>
            <a:endParaRPr lang="en-US" sz="16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Make a back-up emergency plan in case you can't care for your animals yourself. Develop a buddy system with neighbors, friends and relatives to make sure that someone is available to care for or evacuate your pets if you are unable to do so. Be prepared to improvise and use what you have on hand to make it on your own for at least three days, maybe longer.</a:t>
            </a:r>
          </a:p>
          <a:p>
            <a:pPr lvl="1"/>
            <a:endParaRPr lang="en-US" dirty="0" smtClean="0"/>
          </a:p>
        </p:txBody>
      </p:sp>
      <p:sp>
        <p:nvSpPr>
          <p:cNvPr id="4" name="Slide Number Placeholder 3"/>
          <p:cNvSpPr>
            <a:spLocks noGrp="1"/>
          </p:cNvSpPr>
          <p:nvPr>
            <p:ph type="sldNum" sz="quarter" idx="10"/>
          </p:nvPr>
        </p:nvSpPr>
        <p:spPr/>
        <p:txBody>
          <a:bodyPr/>
          <a:lstStyle/>
          <a:p>
            <a:fld id="{510AA954-FD78-4E75-AD17-7CD25A0EEABE}" type="slidenum">
              <a:rPr lang="en-US" smtClean="0"/>
              <a:t>19</a:t>
            </a:fld>
            <a:endParaRPr lang="en-US"/>
          </a:p>
        </p:txBody>
      </p:sp>
    </p:spTree>
    <p:extLst>
      <p:ext uri="{BB962C8B-B14F-4D97-AF65-F5344CB8AC3E}">
        <p14:creationId xmlns:p14="http://schemas.microsoft.com/office/powerpoint/2010/main" val="114615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22CF6D-20BB-46B5-BCB0-346BD35D23D2}" type="slidenum">
              <a:rPr lang="en-US" smtClean="0"/>
              <a:t>2</a:t>
            </a:fld>
            <a:endParaRPr lang="en-US"/>
          </a:p>
        </p:txBody>
      </p:sp>
    </p:spTree>
    <p:extLst>
      <p:ext uri="{BB962C8B-B14F-4D97-AF65-F5344CB8AC3E}">
        <p14:creationId xmlns:p14="http://schemas.microsoft.com/office/powerpoint/2010/main" val="1960636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24400" y="304800"/>
            <a:ext cx="1714500" cy="1285875"/>
          </a:xfrm>
        </p:spPr>
      </p:sp>
      <p:sp>
        <p:nvSpPr>
          <p:cNvPr id="3" name="Notes Placeholder 2"/>
          <p:cNvSpPr>
            <a:spLocks noGrp="1"/>
          </p:cNvSpPr>
          <p:nvPr>
            <p:ph type="body" idx="1"/>
          </p:nvPr>
        </p:nvSpPr>
        <p:spPr>
          <a:xfrm>
            <a:off x="685800" y="1752600"/>
            <a:ext cx="5486400" cy="6172200"/>
          </a:xfrm>
        </p:spPr>
        <p:txBody>
          <a:bodyPr/>
          <a:lstStyle/>
          <a:p>
            <a:pPr lvl="1"/>
            <a:r>
              <a:rPr lang="en-US" sz="2000" dirty="0" smtClean="0"/>
              <a:t>If you leave town after a disaster, take your pets with you. Pets are unlikely to survive on their own.</a:t>
            </a:r>
          </a:p>
          <a:p>
            <a:pPr marL="457207" lvl="1" indent="0">
              <a:buNone/>
            </a:pPr>
            <a:endParaRPr lang="en-US" sz="2000" dirty="0" smtClean="0"/>
          </a:p>
          <a:p>
            <a:pPr lvl="1"/>
            <a:r>
              <a:rPr lang="en-US" sz="2000" dirty="0" smtClean="0"/>
              <a:t>In the first few days after the disaster, leash your pets when they go outside. Always maintain close contact. Familiar scents and landmarks may be altered and your pet may become confused and lost. Also, snakes and other dangerous animals may be brought into the area with flood areas. Downed power lines are a hazard.</a:t>
            </a:r>
          </a:p>
          <a:p>
            <a:pPr marL="457207" lvl="1" indent="0">
              <a:buNone/>
            </a:pPr>
            <a:r>
              <a:rPr lang="en-US" sz="2000" dirty="0" smtClean="0"/>
              <a:t> </a:t>
            </a:r>
          </a:p>
          <a:p>
            <a:pPr lvl="1"/>
            <a:r>
              <a:rPr lang="en-US" sz="2000" dirty="0" smtClean="0"/>
              <a:t>The behavior of your pets may change after an emergency. Normally quiet and friendly pets may become aggressive or defensive. Watch animals closely. Leash dogs and place them in a fenced yard with access to shelter and water.</a:t>
            </a:r>
          </a:p>
          <a:p>
            <a:endParaRPr lang="en-US" dirty="0"/>
          </a:p>
        </p:txBody>
      </p:sp>
      <p:sp>
        <p:nvSpPr>
          <p:cNvPr id="4" name="Slide Number Placeholder 3"/>
          <p:cNvSpPr>
            <a:spLocks noGrp="1"/>
          </p:cNvSpPr>
          <p:nvPr>
            <p:ph type="sldNum" sz="quarter" idx="10"/>
          </p:nvPr>
        </p:nvSpPr>
        <p:spPr/>
        <p:txBody>
          <a:bodyPr/>
          <a:lstStyle/>
          <a:p>
            <a:fld id="{510AA954-FD78-4E75-AD17-7CD25A0EEABE}" type="slidenum">
              <a:rPr lang="en-US" smtClean="0"/>
              <a:t>20</a:t>
            </a:fld>
            <a:endParaRPr lang="en-US"/>
          </a:p>
        </p:txBody>
      </p:sp>
    </p:spTree>
    <p:extLst>
      <p:ext uri="{BB962C8B-B14F-4D97-AF65-F5344CB8AC3E}">
        <p14:creationId xmlns:p14="http://schemas.microsoft.com/office/powerpoint/2010/main" val="67195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2CF6D-20BB-46B5-BCB0-346BD35D23D2}" type="slidenum">
              <a:rPr lang="en-US" smtClean="0"/>
              <a:t>21</a:t>
            </a:fld>
            <a:endParaRPr lang="en-US"/>
          </a:p>
        </p:txBody>
      </p:sp>
    </p:spTree>
    <p:extLst>
      <p:ext uri="{BB962C8B-B14F-4D97-AF65-F5344CB8AC3E}">
        <p14:creationId xmlns:p14="http://schemas.microsoft.com/office/powerpoint/2010/main" val="2664332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22CF6D-20BB-46B5-BCB0-346BD35D23D2}" type="slidenum">
              <a:rPr lang="en-US" smtClean="0"/>
              <a:t>22</a:t>
            </a:fld>
            <a:endParaRPr lang="en-US"/>
          </a:p>
        </p:txBody>
      </p:sp>
    </p:spTree>
    <p:extLst>
      <p:ext uri="{BB962C8B-B14F-4D97-AF65-F5344CB8AC3E}">
        <p14:creationId xmlns:p14="http://schemas.microsoft.com/office/powerpoint/2010/main" val="284699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22CF6D-20BB-46B5-BCB0-346BD35D23D2}" type="slidenum">
              <a:rPr lang="en-US" smtClean="0"/>
              <a:t>23</a:t>
            </a:fld>
            <a:endParaRPr lang="en-US"/>
          </a:p>
        </p:txBody>
      </p:sp>
    </p:spTree>
    <p:extLst>
      <p:ext uri="{BB962C8B-B14F-4D97-AF65-F5344CB8AC3E}">
        <p14:creationId xmlns:p14="http://schemas.microsoft.com/office/powerpoint/2010/main" val="510262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22CF6D-20BB-46B5-BCB0-346BD35D23D2}" type="slidenum">
              <a:rPr lang="en-US" smtClean="0"/>
              <a:t>24</a:t>
            </a:fld>
            <a:endParaRPr lang="en-US"/>
          </a:p>
        </p:txBody>
      </p:sp>
    </p:spTree>
    <p:extLst>
      <p:ext uri="{BB962C8B-B14F-4D97-AF65-F5344CB8AC3E}">
        <p14:creationId xmlns:p14="http://schemas.microsoft.com/office/powerpoint/2010/main" val="2712155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22CF6D-20BB-46B5-BCB0-346BD35D23D2}" type="slidenum">
              <a:rPr lang="en-US" smtClean="0"/>
              <a:t>25</a:t>
            </a:fld>
            <a:endParaRPr lang="en-US"/>
          </a:p>
        </p:txBody>
      </p:sp>
    </p:spTree>
    <p:extLst>
      <p:ext uri="{BB962C8B-B14F-4D97-AF65-F5344CB8AC3E}">
        <p14:creationId xmlns:p14="http://schemas.microsoft.com/office/powerpoint/2010/main" val="104049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22CF6D-20BB-46B5-BCB0-346BD35D23D2}" type="slidenum">
              <a:rPr lang="en-US" smtClean="0"/>
              <a:t>26</a:t>
            </a:fld>
            <a:endParaRPr lang="en-US"/>
          </a:p>
        </p:txBody>
      </p:sp>
    </p:spTree>
    <p:extLst>
      <p:ext uri="{BB962C8B-B14F-4D97-AF65-F5344CB8AC3E}">
        <p14:creationId xmlns:p14="http://schemas.microsoft.com/office/powerpoint/2010/main" val="364069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F0C1E7-B73C-4514-B5F8-7A7266199816}" type="slidenum">
              <a:rPr lang="en-US" smtClean="0"/>
              <a:t>27</a:t>
            </a:fld>
            <a:endParaRPr lang="en-US" dirty="0"/>
          </a:p>
        </p:txBody>
      </p:sp>
    </p:spTree>
    <p:extLst>
      <p:ext uri="{BB962C8B-B14F-4D97-AF65-F5344CB8AC3E}">
        <p14:creationId xmlns:p14="http://schemas.microsoft.com/office/powerpoint/2010/main" val="2745770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0AA954-FD78-4E75-AD17-7CD25A0EEABE}" type="slidenum">
              <a:rPr lang="en-US" smtClean="0"/>
              <a:t>28</a:t>
            </a:fld>
            <a:endParaRPr lang="en-US" dirty="0"/>
          </a:p>
        </p:txBody>
      </p:sp>
    </p:spTree>
    <p:extLst>
      <p:ext uri="{BB962C8B-B14F-4D97-AF65-F5344CB8AC3E}">
        <p14:creationId xmlns:p14="http://schemas.microsoft.com/office/powerpoint/2010/main" val="1361788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22CF6D-20BB-46B5-BCB0-346BD35D23D2}" type="slidenum">
              <a:rPr lang="en-US" smtClean="0"/>
              <a:t>29</a:t>
            </a:fld>
            <a:endParaRPr lang="en-US"/>
          </a:p>
        </p:txBody>
      </p:sp>
    </p:spTree>
    <p:extLst>
      <p:ext uri="{BB962C8B-B14F-4D97-AF65-F5344CB8AC3E}">
        <p14:creationId xmlns:p14="http://schemas.microsoft.com/office/powerpoint/2010/main" val="360710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Snow &amp; Ice: “</a:t>
            </a:r>
            <a:r>
              <a:rPr lang="en-US" dirty="0" err="1" smtClean="0"/>
              <a:t>Snowmageddon</a:t>
            </a:r>
            <a:r>
              <a:rPr lang="en-US" dirty="0" smtClean="0"/>
              <a:t>” of 2008</a:t>
            </a:r>
          </a:p>
          <a:p>
            <a:pPr marL="171450" indent="-171450">
              <a:buFont typeface="Arial" pitchFamily="34" charset="0"/>
              <a:buChar char="•"/>
            </a:pPr>
            <a:r>
              <a:rPr lang="en-US" dirty="0" smtClean="0"/>
              <a:t>Heavy</a:t>
            </a:r>
            <a:r>
              <a:rPr lang="en-US" baseline="0" dirty="0" smtClean="0"/>
              <a:t> rain &amp; floods: Self-explanatory</a:t>
            </a:r>
          </a:p>
          <a:p>
            <a:pPr marL="171450" indent="-171450">
              <a:buFont typeface="Arial" pitchFamily="34" charset="0"/>
              <a:buChar char="•"/>
            </a:pPr>
            <a:r>
              <a:rPr lang="en-US" baseline="0" dirty="0" smtClean="0"/>
              <a:t>Wind: Hanukkahs Eve Windstorm of 2006</a:t>
            </a:r>
          </a:p>
          <a:p>
            <a:pPr marL="171450" indent="-171450">
              <a:buFont typeface="Arial" pitchFamily="34" charset="0"/>
              <a:buChar char="•"/>
            </a:pPr>
            <a:r>
              <a:rPr lang="en-US" baseline="0" dirty="0" smtClean="0"/>
              <a:t>Earthquake: Nisqually, 2001</a:t>
            </a:r>
          </a:p>
          <a:p>
            <a:pPr marL="171450" indent="-171450">
              <a:buFont typeface="Arial" pitchFamily="34" charset="0"/>
              <a:buChar char="•"/>
            </a:pPr>
            <a:r>
              <a:rPr lang="en-US" baseline="0" dirty="0" smtClean="0"/>
              <a:t>Tsunami: Hasn’t happened here...but we are near the ocean, and if you’re on vacation on the Coast, it’s a big deal</a:t>
            </a:r>
          </a:p>
          <a:p>
            <a:pPr marL="171450" indent="-171450">
              <a:buFont typeface="Arial" pitchFamily="34" charset="0"/>
              <a:buChar char="•"/>
            </a:pPr>
            <a:r>
              <a:rPr lang="en-US" baseline="0" dirty="0" smtClean="0"/>
              <a:t>Extreme Heat: </a:t>
            </a:r>
            <a:r>
              <a:rPr lang="en-US" baseline="0" dirty="0" err="1" smtClean="0"/>
              <a:t>Heatwave</a:t>
            </a:r>
            <a:r>
              <a:rPr lang="en-US" baseline="0" dirty="0" smtClean="0"/>
              <a:t> of 2009; people were going to malls as cooling centers</a:t>
            </a:r>
          </a:p>
          <a:p>
            <a:pPr marL="171450" indent="-171450">
              <a:buFont typeface="Arial" pitchFamily="34" charset="0"/>
              <a:buChar char="•"/>
            </a:pPr>
            <a:r>
              <a:rPr lang="en-US" baseline="0" dirty="0" smtClean="0"/>
              <a:t>Accidents or Things We Can’t Predict: </a:t>
            </a:r>
          </a:p>
          <a:p>
            <a:pPr marL="628650" lvl="1" indent="-171450">
              <a:buFont typeface="Arial" pitchFamily="34" charset="0"/>
              <a:buChar char="•"/>
            </a:pPr>
            <a:r>
              <a:rPr lang="en-US" baseline="0" dirty="0" smtClean="0"/>
              <a:t>Bellevue Crane Accident of 2006 </a:t>
            </a:r>
          </a:p>
          <a:p>
            <a:pPr marL="628650" lvl="1" indent="-171450">
              <a:buFont typeface="Arial" pitchFamily="34" charset="0"/>
              <a:buChar char="•"/>
            </a:pPr>
            <a:r>
              <a:rPr lang="en-US" baseline="0" dirty="0" smtClean="0"/>
              <a:t>Anacortes Tesoro Oil Refinery accident</a:t>
            </a:r>
            <a:endParaRPr lang="en-US" dirty="0"/>
          </a:p>
        </p:txBody>
      </p:sp>
      <p:sp>
        <p:nvSpPr>
          <p:cNvPr id="4" name="Slide Number Placeholder 3"/>
          <p:cNvSpPr>
            <a:spLocks noGrp="1"/>
          </p:cNvSpPr>
          <p:nvPr>
            <p:ph type="sldNum" sz="quarter" idx="10"/>
          </p:nvPr>
        </p:nvSpPr>
        <p:spPr/>
        <p:txBody>
          <a:bodyPr/>
          <a:lstStyle/>
          <a:p>
            <a:fld id="{69C3F5F6-1515-4D2A-855B-7217C4D49E6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142002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22CF6D-20BB-46B5-BCB0-346BD35D23D2}" type="slidenum">
              <a:rPr lang="en-US" smtClean="0"/>
              <a:t>30</a:t>
            </a:fld>
            <a:endParaRPr lang="en-US"/>
          </a:p>
        </p:txBody>
      </p:sp>
    </p:spTree>
    <p:extLst>
      <p:ext uri="{BB962C8B-B14F-4D97-AF65-F5344CB8AC3E}">
        <p14:creationId xmlns:p14="http://schemas.microsoft.com/office/powerpoint/2010/main" val="2598001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22CF6D-20BB-46B5-BCB0-346BD35D23D2}" type="slidenum">
              <a:rPr lang="en-US" smtClean="0"/>
              <a:t>31</a:t>
            </a:fld>
            <a:endParaRPr lang="en-US"/>
          </a:p>
        </p:txBody>
      </p:sp>
    </p:spTree>
    <p:extLst>
      <p:ext uri="{BB962C8B-B14F-4D97-AF65-F5344CB8AC3E}">
        <p14:creationId xmlns:p14="http://schemas.microsoft.com/office/powerpoint/2010/main" val="762555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22CF6D-20BB-46B5-BCB0-346BD35D23D2}" type="slidenum">
              <a:rPr lang="en-US" smtClean="0"/>
              <a:t>4</a:t>
            </a:fld>
            <a:endParaRPr lang="en-US"/>
          </a:p>
        </p:txBody>
      </p:sp>
    </p:spTree>
    <p:extLst>
      <p:ext uri="{BB962C8B-B14F-4D97-AF65-F5344CB8AC3E}">
        <p14:creationId xmlns:p14="http://schemas.microsoft.com/office/powerpoint/2010/main" val="2894489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Sensory,</a:t>
            </a:r>
            <a:r>
              <a:rPr lang="en-US" baseline="0" dirty="0" smtClean="0"/>
              <a:t> Physiological, and Cognitive Changes</a:t>
            </a:r>
          </a:p>
          <a:p>
            <a:r>
              <a:rPr lang="en-US" baseline="0" dirty="0" smtClean="0"/>
              <a:t>Chronic Conditions</a:t>
            </a:r>
          </a:p>
          <a:p>
            <a:r>
              <a:rPr lang="en-US" baseline="0" dirty="0" smtClean="0"/>
              <a:t>Risk of Trauma</a:t>
            </a:r>
          </a:p>
          <a:p>
            <a:r>
              <a:rPr lang="en-US" baseline="0" dirty="0" smtClean="0"/>
              <a:t>Transportation</a:t>
            </a:r>
          </a:p>
          <a:p>
            <a:r>
              <a:rPr lang="en-US" baseline="0" dirty="0" smtClean="0"/>
              <a:t>Limited Resources</a:t>
            </a:r>
          </a:p>
          <a:p>
            <a:r>
              <a:rPr lang="en-US" baseline="0" dirty="0" smtClean="0"/>
              <a:t>Nutrition</a:t>
            </a:r>
          </a:p>
          <a:p>
            <a:r>
              <a:rPr lang="en-US" baseline="0" dirty="0" smtClean="0"/>
              <a:t>Fraud and Abuse</a:t>
            </a:r>
          </a:p>
          <a:p>
            <a:r>
              <a:rPr lang="en-US" baseline="0" dirty="0" smtClean="0"/>
              <a:t>Reliance on caretakers</a:t>
            </a:r>
          </a:p>
          <a:p>
            <a:r>
              <a:rPr lang="en-US" baseline="0" dirty="0" smtClean="0"/>
              <a:t>Loss of Pets</a:t>
            </a:r>
            <a:endParaRPr lang="en-US" dirty="0"/>
          </a:p>
        </p:txBody>
      </p:sp>
      <p:sp>
        <p:nvSpPr>
          <p:cNvPr id="4" name="Slide Number Placeholder 3"/>
          <p:cNvSpPr>
            <a:spLocks noGrp="1"/>
          </p:cNvSpPr>
          <p:nvPr>
            <p:ph type="sldNum" sz="quarter" idx="10"/>
          </p:nvPr>
        </p:nvSpPr>
        <p:spPr/>
        <p:txBody>
          <a:bodyPr/>
          <a:lstStyle/>
          <a:p>
            <a:fld id="{D022CF6D-20BB-46B5-BCB0-346BD35D23D2}" type="slidenum">
              <a:rPr lang="en-US" smtClean="0"/>
              <a:t>5</a:t>
            </a:fld>
            <a:endParaRPr lang="en-US"/>
          </a:p>
        </p:txBody>
      </p:sp>
    </p:spTree>
    <p:extLst>
      <p:ext uri="{BB962C8B-B14F-4D97-AF65-F5344CB8AC3E}">
        <p14:creationId xmlns:p14="http://schemas.microsoft.com/office/powerpoint/2010/main" val="564388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2CF6D-20BB-46B5-BCB0-346BD35D23D2}" type="slidenum">
              <a:rPr lang="en-US" smtClean="0"/>
              <a:t>6</a:t>
            </a:fld>
            <a:endParaRPr lang="en-US"/>
          </a:p>
        </p:txBody>
      </p:sp>
    </p:spTree>
    <p:extLst>
      <p:ext uri="{BB962C8B-B14F-4D97-AF65-F5344CB8AC3E}">
        <p14:creationId xmlns:p14="http://schemas.microsoft.com/office/powerpoint/2010/main" val="3633851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2CF6D-20BB-46B5-BCB0-346BD35D23D2}" type="slidenum">
              <a:rPr lang="en-US" smtClean="0"/>
              <a:t>7</a:t>
            </a:fld>
            <a:endParaRPr lang="en-US"/>
          </a:p>
        </p:txBody>
      </p:sp>
    </p:spTree>
    <p:extLst>
      <p:ext uri="{BB962C8B-B14F-4D97-AF65-F5344CB8AC3E}">
        <p14:creationId xmlns:p14="http://schemas.microsoft.com/office/powerpoint/2010/main" val="3568033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Think of all scenarios:</a:t>
            </a:r>
          </a:p>
          <a:p>
            <a:r>
              <a:rPr lang="en-US" sz="1600" dirty="0" smtClean="0"/>
              <a:t>Where will you be? Where will your family be at any time? Do you have special needs that would be impacted if every day life activities halted? </a:t>
            </a:r>
          </a:p>
          <a:p>
            <a:endParaRPr lang="en-US" sz="1600" dirty="0" smtClean="0"/>
          </a:p>
          <a:p>
            <a:r>
              <a:rPr lang="en-US" sz="1600" dirty="0" smtClean="0"/>
              <a:t>Evaluate your surroundings:</a:t>
            </a:r>
          </a:p>
          <a:p>
            <a:r>
              <a:rPr lang="en-US" sz="1600" dirty="0" smtClean="0"/>
              <a:t>Your house, workplace, or school could be a hazard. What things exist there that could hurt you? Can you name a few things?</a:t>
            </a:r>
          </a:p>
          <a:p>
            <a:endParaRPr lang="en-US" sz="1600" dirty="0" smtClean="0"/>
          </a:p>
          <a:p>
            <a:r>
              <a:rPr lang="en-US" sz="1600" dirty="0" smtClean="0"/>
              <a:t>Communications:  Do you have plan on how to communicate</a:t>
            </a:r>
            <a:r>
              <a:rPr lang="en-US" sz="1600" baseline="0" dirty="0" smtClean="0"/>
              <a:t> with your family in case of an emergency? Do you have the contact numbers listed other than your phone?  </a:t>
            </a:r>
            <a:endParaRPr lang="en-US" sz="1600" dirty="0" smtClean="0"/>
          </a:p>
          <a:p>
            <a:r>
              <a:rPr lang="en-US" sz="1600" dirty="0" smtClean="0"/>
              <a:t>Out of area contact. List</a:t>
            </a:r>
            <a:r>
              <a:rPr lang="en-US" sz="1600" baseline="0" dirty="0" smtClean="0"/>
              <a:t> 1-2 people who would be your out of area contact. </a:t>
            </a:r>
            <a:endParaRPr lang="en-US" sz="160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10AA954-FD78-4E75-AD17-7CD25A0EEABE}" type="slidenum">
              <a:rPr lang="en-US" smtClean="0"/>
              <a:t>8</a:t>
            </a:fld>
            <a:endParaRPr lang="en-US" dirty="0"/>
          </a:p>
        </p:txBody>
      </p:sp>
    </p:spTree>
    <p:extLst>
      <p:ext uri="{BB962C8B-B14F-4D97-AF65-F5344CB8AC3E}">
        <p14:creationId xmlns:p14="http://schemas.microsoft.com/office/powerpoint/2010/main" val="2966085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661439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4"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69BE462-951E-4AED-AFD2-3FC8A82B4975}" type="slidenum">
              <a:rPr lang="en-US" smtClean="0"/>
              <a:pPr/>
              <a:t>‹#›</a:t>
            </a:fld>
            <a:endParaRPr lang="en-US"/>
          </a:p>
        </p:txBody>
      </p:sp>
      <p:sp>
        <p:nvSpPr>
          <p:cNvPr id="7" name="Rectangle 6"/>
          <p:cNvSpPr/>
          <p:nvPr/>
        </p:nvSpPr>
        <p:spPr>
          <a:xfrm>
            <a:off x="62933" y="1449304"/>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3" y="1396721"/>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3"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1"/>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02660350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569BE462-951E-4AED-AFD2-3FC8A82B4975}" type="slidenum">
              <a:rPr lang="en-US" smtClean="0"/>
              <a:pPr/>
              <a:t>‹#›</a:t>
            </a:fld>
            <a:endParaRPr lang="en-US"/>
          </a:p>
        </p:txBody>
      </p:sp>
    </p:spTree>
    <p:extLst>
      <p:ext uri="{BB962C8B-B14F-4D97-AF65-F5344CB8AC3E}">
        <p14:creationId xmlns:p14="http://schemas.microsoft.com/office/powerpoint/2010/main" val="1956597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1"/>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569BE462-951E-4AED-AFD2-3FC8A82B4975}" type="slidenum">
              <a:rPr lang="en-US" smtClean="0"/>
              <a:pPr/>
              <a:t>‹#›</a:t>
            </a:fld>
            <a:endParaRPr lang="en-US"/>
          </a:p>
        </p:txBody>
      </p:sp>
    </p:spTree>
    <p:extLst>
      <p:ext uri="{BB962C8B-B14F-4D97-AF65-F5344CB8AC3E}">
        <p14:creationId xmlns:p14="http://schemas.microsoft.com/office/powerpoint/2010/main" val="1357614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4"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69BE462-951E-4AED-AFD2-3FC8A82B4975}" type="slidenum">
              <a:rPr lang="en-US" smtClean="0"/>
              <a:pPr/>
              <a:t>‹#›</a:t>
            </a:fld>
            <a:endParaRPr lang="en-US"/>
          </a:p>
        </p:txBody>
      </p:sp>
      <p:sp>
        <p:nvSpPr>
          <p:cNvPr id="7" name="Rectangle 6"/>
          <p:cNvSpPr/>
          <p:nvPr/>
        </p:nvSpPr>
        <p:spPr>
          <a:xfrm>
            <a:off x="62933" y="1449304"/>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3" y="1396721"/>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3"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1"/>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44279752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569BE462-951E-4AED-AFD2-3FC8A82B4975}"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68442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4"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1"/>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9"/>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5" name="Footer Placeholder 4"/>
          <p:cNvSpPr>
            <a:spLocks noGrp="1"/>
          </p:cNvSpPr>
          <p:nvPr>
            <p:ph type="ftr" sz="quarter" idx="11"/>
          </p:nvPr>
        </p:nvSpPr>
        <p:spPr>
          <a:xfrm>
            <a:off x="800101" y="6172200"/>
            <a:ext cx="4000500" cy="457200"/>
          </a:xfrm>
        </p:spPr>
        <p:txBody>
          <a:bodyPr/>
          <a:lstStyle/>
          <a:p>
            <a:endParaRPr lang="en-US">
              <a:solidFill>
                <a:srgbClr val="696464"/>
              </a:solidFill>
            </a:endParaRPr>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7" y="2341476"/>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569BE462-951E-4AED-AFD2-3FC8A82B4975}" type="slidenum">
              <a:rPr lang="en-US" smtClean="0"/>
              <a:pPr/>
              <a:t>‹#›</a:t>
            </a:fld>
            <a:endParaRPr lang="en-US"/>
          </a:p>
        </p:txBody>
      </p:sp>
    </p:spTree>
    <p:extLst>
      <p:ext uri="{BB962C8B-B14F-4D97-AF65-F5344CB8AC3E}">
        <p14:creationId xmlns:p14="http://schemas.microsoft.com/office/powerpoint/2010/main" val="218613559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569BE462-951E-4AED-AFD2-3FC8A82B4975}"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1"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48254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569BE462-951E-4AED-AFD2-3FC8A82B4975}"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116571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569BE462-951E-4AED-AFD2-3FC8A82B4975}" type="slidenum">
              <a:rPr lang="en-US" smtClean="0"/>
              <a:pPr/>
              <a:t>‹#›</a:t>
            </a:fld>
            <a:endParaRPr lang="en-US"/>
          </a:p>
        </p:txBody>
      </p:sp>
    </p:spTree>
    <p:extLst>
      <p:ext uri="{BB962C8B-B14F-4D97-AF65-F5344CB8AC3E}">
        <p14:creationId xmlns:p14="http://schemas.microsoft.com/office/powerpoint/2010/main" val="902798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569BE462-951E-4AED-AFD2-3FC8A82B4975}" type="slidenum">
              <a:rPr lang="en-US" smtClean="0"/>
              <a:pPr/>
              <a:t>‹#›</a:t>
            </a:fld>
            <a:endParaRPr lang="en-US"/>
          </a:p>
        </p:txBody>
      </p:sp>
    </p:spTree>
    <p:extLst>
      <p:ext uri="{BB962C8B-B14F-4D97-AF65-F5344CB8AC3E}">
        <p14:creationId xmlns:p14="http://schemas.microsoft.com/office/powerpoint/2010/main" val="4261878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569BE462-951E-4AED-AFD2-3FC8A82B4975}"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8189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569BE462-951E-4AED-AFD2-3FC8A82B4975}"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98089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569BE462-951E-4AED-AFD2-3FC8A82B4975}"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10" y="4650475"/>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1"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9" y="66676"/>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607484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569BE462-951E-4AED-AFD2-3FC8A82B4975}" type="slidenum">
              <a:rPr lang="en-US" smtClean="0"/>
              <a:pPr/>
              <a:t>‹#›</a:t>
            </a:fld>
            <a:endParaRPr lang="en-US"/>
          </a:p>
        </p:txBody>
      </p:sp>
    </p:spTree>
    <p:extLst>
      <p:ext uri="{BB962C8B-B14F-4D97-AF65-F5344CB8AC3E}">
        <p14:creationId xmlns:p14="http://schemas.microsoft.com/office/powerpoint/2010/main" val="2624692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1"/>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569BE462-951E-4AED-AFD2-3FC8A82B4975}" type="slidenum">
              <a:rPr lang="en-US" smtClean="0"/>
              <a:pPr/>
              <a:t>‹#›</a:t>
            </a:fld>
            <a:endParaRPr lang="en-US"/>
          </a:p>
        </p:txBody>
      </p:sp>
    </p:spTree>
    <p:extLst>
      <p:ext uri="{BB962C8B-B14F-4D97-AF65-F5344CB8AC3E}">
        <p14:creationId xmlns:p14="http://schemas.microsoft.com/office/powerpoint/2010/main" val="284874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4"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1"/>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9"/>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5" name="Footer Placeholder 4"/>
          <p:cNvSpPr>
            <a:spLocks noGrp="1"/>
          </p:cNvSpPr>
          <p:nvPr>
            <p:ph type="ftr" sz="quarter" idx="11"/>
          </p:nvPr>
        </p:nvSpPr>
        <p:spPr>
          <a:xfrm>
            <a:off x="800101" y="6172200"/>
            <a:ext cx="4000500" cy="457200"/>
          </a:xfrm>
        </p:spPr>
        <p:txBody>
          <a:bodyPr/>
          <a:lstStyle/>
          <a:p>
            <a:endParaRPr lang="en-US">
              <a:solidFill>
                <a:srgbClr val="696464"/>
              </a:solidFill>
            </a:endParaRPr>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7" y="2341476"/>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569BE462-951E-4AED-AFD2-3FC8A82B4975}" type="slidenum">
              <a:rPr lang="en-US" smtClean="0"/>
              <a:pPr/>
              <a:t>‹#›</a:t>
            </a:fld>
            <a:endParaRPr lang="en-US"/>
          </a:p>
        </p:txBody>
      </p:sp>
    </p:spTree>
    <p:extLst>
      <p:ext uri="{BB962C8B-B14F-4D97-AF65-F5344CB8AC3E}">
        <p14:creationId xmlns:p14="http://schemas.microsoft.com/office/powerpoint/2010/main" val="238858062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569BE462-951E-4AED-AFD2-3FC8A82B4975}"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1"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133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569BE462-951E-4AED-AFD2-3FC8A82B4975}"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4570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569BE462-951E-4AED-AFD2-3FC8A82B4975}" type="slidenum">
              <a:rPr lang="en-US" smtClean="0"/>
              <a:pPr/>
              <a:t>‹#›</a:t>
            </a:fld>
            <a:endParaRPr lang="en-US"/>
          </a:p>
        </p:txBody>
      </p:sp>
    </p:spTree>
    <p:extLst>
      <p:ext uri="{BB962C8B-B14F-4D97-AF65-F5344CB8AC3E}">
        <p14:creationId xmlns:p14="http://schemas.microsoft.com/office/powerpoint/2010/main" val="316314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569BE462-951E-4AED-AFD2-3FC8A82B4975}" type="slidenum">
              <a:rPr lang="en-US" smtClean="0"/>
              <a:pPr/>
              <a:t>‹#›</a:t>
            </a:fld>
            <a:endParaRPr lang="en-US"/>
          </a:p>
        </p:txBody>
      </p:sp>
    </p:spTree>
    <p:extLst>
      <p:ext uri="{BB962C8B-B14F-4D97-AF65-F5344CB8AC3E}">
        <p14:creationId xmlns:p14="http://schemas.microsoft.com/office/powerpoint/2010/main" val="5660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569BE462-951E-4AED-AFD2-3FC8A82B4975}"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4646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569BE462-951E-4AED-AFD2-3FC8A82B4975}"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10" y="4650475"/>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1"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9" y="66676"/>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69002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1"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69BE462-951E-4AED-AFD2-3FC8A82B4975}" type="slidenum">
              <a:rPr lang="en-US" smtClean="0"/>
              <a:pPr/>
              <a:t>‹#›</a:t>
            </a:fld>
            <a:endParaRPr lang="en-US"/>
          </a:p>
        </p:txBody>
      </p:sp>
    </p:spTree>
    <p:extLst>
      <p:ext uri="{BB962C8B-B14F-4D97-AF65-F5344CB8AC3E}">
        <p14:creationId xmlns:p14="http://schemas.microsoft.com/office/powerpoint/2010/main" val="1818596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1"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244F5B7-FF38-4668-AFC6-9F8C94569503}" type="datetimeFigureOut">
              <a:rPr lang="en-US" smtClean="0">
                <a:solidFill>
                  <a:srgbClr val="696464"/>
                </a:solidFill>
              </a:rPr>
              <a:pPr/>
              <a:t>12/18/2015</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69BE462-951E-4AED-AFD2-3FC8A82B4975}" type="slidenum">
              <a:rPr lang="en-US" smtClean="0"/>
              <a:pPr/>
              <a:t>‹#›</a:t>
            </a:fld>
            <a:endParaRPr lang="en-US"/>
          </a:p>
        </p:txBody>
      </p:sp>
    </p:spTree>
    <p:extLst>
      <p:ext uri="{BB962C8B-B14F-4D97-AF65-F5344CB8AC3E}">
        <p14:creationId xmlns:p14="http://schemas.microsoft.com/office/powerpoint/2010/main" val="157037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www.gopetfriendly.com/"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makeitthrough.org/" TargetMode="External"/><Relationship Id="rId3" Type="http://schemas.openxmlformats.org/officeDocument/2006/relationships/hyperlink" Target="http://www.kingcounty.gov/healthservices/health/preparedness/VPAT/CCN.aspx" TargetMode="External"/><Relationship Id="rId7" Type="http://schemas.openxmlformats.org/officeDocument/2006/relationships/hyperlink" Target="http://www.redcross.org/safe-in-the-soun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pse.com/safety/GetPrepared/Pages/default.aspx" TargetMode="External"/><Relationship Id="rId5" Type="http://schemas.openxmlformats.org/officeDocument/2006/relationships/hyperlink" Target="http://www.ready.gov/animals" TargetMode="External"/><Relationship Id="rId4" Type="http://schemas.openxmlformats.org/officeDocument/2006/relationships/hyperlink" Target="http://www.ready.gov/make-a-plan" TargetMode="External"/><Relationship Id="rId9" Type="http://schemas.openxmlformats.org/officeDocument/2006/relationships/hyperlink" Target="https://youtu.be/tSRNP8moKx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ci.bellevue.wa.us/emergency_preparedness.htm" TargetMode="External"/><Relationship Id="rId7" Type="http://schemas.openxmlformats.org/officeDocument/2006/relationships/hyperlink" Target="http://www.youtube.com/BellevueOE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twitter.com/BvueOEM" TargetMode="External"/><Relationship Id="rId5" Type="http://schemas.openxmlformats.org/officeDocument/2006/relationships/hyperlink" Target="http://www.facebook.com/BellevueOEM" TargetMode="External"/><Relationship Id="rId4" Type="http://schemas.openxmlformats.org/officeDocument/2006/relationships/hyperlink" Target="http://www.waystosurvive.or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mailto:Slopez@bellevuewa.gov"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http://www.livescience.com/24496-hurricane-sandy-new-york-future-superstorms.html"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7.jpg"/><Relationship Id="rId4" Type="http://schemas.openxmlformats.org/officeDocument/2006/relationships/hyperlink" Target="http://www.nytimes.com/interactive/2012/11/17/nyregion/hurricane-sandy-map.html?_r=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229600" cy="1470025"/>
          </a:xfrm>
        </p:spPr>
        <p:txBody>
          <a:bodyPr>
            <a:normAutofit/>
          </a:bodyPr>
          <a:lstStyle/>
          <a:p>
            <a:r>
              <a:rPr lang="en-US" sz="4400" dirty="0" smtClean="0">
                <a:latin typeface="Tw Cen MT" pitchFamily="34" charset="0"/>
                <a:cs typeface="Arial" pitchFamily="34" charset="0"/>
              </a:rPr>
              <a:t>Ways to Survive</a:t>
            </a:r>
            <a:endParaRPr lang="en-US" sz="2800" dirty="0">
              <a:latin typeface="Tw Cen MT"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2759" y="5562600"/>
            <a:ext cx="2133413" cy="1020620"/>
          </a:xfrm>
          <a:prstGeom prst="rect">
            <a:avLst/>
          </a:prstGeom>
        </p:spPr>
      </p:pic>
      <p:sp>
        <p:nvSpPr>
          <p:cNvPr id="7" name="Subtitle 6"/>
          <p:cNvSpPr>
            <a:spLocks noGrp="1"/>
          </p:cNvSpPr>
          <p:nvPr>
            <p:ph type="subTitle" idx="1"/>
          </p:nvPr>
        </p:nvSpPr>
        <p:spPr>
          <a:xfrm>
            <a:off x="1295400" y="3048000"/>
            <a:ext cx="6400800" cy="3535220"/>
          </a:xfrm>
        </p:spPr>
        <p:txBody>
          <a:bodyPr>
            <a:normAutofit fontScale="92500" lnSpcReduction="10000"/>
          </a:bodyPr>
          <a:lstStyle/>
          <a:p>
            <a:r>
              <a:rPr lang="en-US" sz="2400" dirty="0" smtClean="0">
                <a:latin typeface="Tw Cen MT" pitchFamily="34" charset="0"/>
              </a:rPr>
              <a:t>Presented by</a:t>
            </a:r>
          </a:p>
          <a:p>
            <a:r>
              <a:rPr lang="en-US" sz="2400" dirty="0" smtClean="0">
                <a:latin typeface="Tw Cen MT" pitchFamily="34" charset="0"/>
              </a:rPr>
              <a:t> </a:t>
            </a:r>
          </a:p>
          <a:p>
            <a:r>
              <a:rPr lang="en-US" sz="2400" dirty="0" smtClean="0">
                <a:latin typeface="Tw Cen MT" pitchFamily="34" charset="0"/>
              </a:rPr>
              <a:t>Sophia Lopez, MPS</a:t>
            </a:r>
          </a:p>
          <a:p>
            <a:r>
              <a:rPr lang="en-US" sz="2400" dirty="0" smtClean="0">
                <a:latin typeface="Tw Cen MT" pitchFamily="34" charset="0"/>
              </a:rPr>
              <a:t>City of Bellevue Office of Emergency Management</a:t>
            </a:r>
          </a:p>
          <a:p>
            <a:r>
              <a:rPr lang="en-US" sz="2400" dirty="0" smtClean="0">
                <a:latin typeface="Tw Cen MT" pitchFamily="34" charset="0"/>
              </a:rPr>
              <a:t>&amp;</a:t>
            </a:r>
          </a:p>
          <a:p>
            <a:r>
              <a:rPr lang="en-US" sz="2400" dirty="0" smtClean="0">
                <a:latin typeface="Tw Cen MT" pitchFamily="34" charset="0"/>
              </a:rPr>
              <a:t>Kayla Grayson, MPA</a:t>
            </a:r>
          </a:p>
          <a:p>
            <a:r>
              <a:rPr lang="en-US" sz="2400" dirty="0" smtClean="0">
                <a:latin typeface="Tw Cen MT" pitchFamily="34" charset="0"/>
              </a:rPr>
              <a:t>Bellevue College Public Safety Department</a:t>
            </a:r>
          </a:p>
          <a:p>
            <a:endParaRPr lang="en-US" sz="2400" dirty="0" smtClean="0">
              <a:latin typeface="Tw Cen MT" pitchFamily="34" charset="0"/>
            </a:endParaRPr>
          </a:p>
          <a:p>
            <a:r>
              <a:rPr lang="en-US" sz="2400" dirty="0" smtClean="0">
                <a:latin typeface="Tw Cen MT" pitchFamily="34" charset="0"/>
              </a:rPr>
              <a:t>December </a:t>
            </a:r>
            <a:r>
              <a:rPr lang="en-US" sz="2400" dirty="0" smtClean="0">
                <a:latin typeface="Tw Cen MT" pitchFamily="34" charset="0"/>
              </a:rPr>
              <a:t>11</a:t>
            </a:r>
            <a:r>
              <a:rPr lang="en-US" sz="2400" baseline="30000" dirty="0" smtClean="0">
                <a:latin typeface="Tw Cen MT" pitchFamily="34" charset="0"/>
              </a:rPr>
              <a:t>th</a:t>
            </a:r>
            <a:r>
              <a:rPr lang="en-US" sz="2400" dirty="0" smtClean="0">
                <a:latin typeface="Tw Cen MT" pitchFamily="34" charset="0"/>
              </a:rPr>
              <a:t>, 2015</a:t>
            </a:r>
            <a:endParaRPr lang="en-US" sz="2400" dirty="0">
              <a:latin typeface="Tw Cen MT" pitchFamily="34" charset="0"/>
            </a:endParaRPr>
          </a:p>
        </p:txBody>
      </p:sp>
    </p:spTree>
    <p:extLst>
      <p:ext uri="{BB962C8B-B14F-4D97-AF65-F5344CB8AC3E}">
        <p14:creationId xmlns:p14="http://schemas.microsoft.com/office/powerpoint/2010/main" val="715038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a:t>
            </a:r>
            <a:endParaRPr lang="en-US" dirty="0"/>
          </a:p>
        </p:txBody>
      </p:sp>
      <p:sp>
        <p:nvSpPr>
          <p:cNvPr id="3" name="Text Placeholder 2"/>
          <p:cNvSpPr>
            <a:spLocks noGrp="1"/>
          </p:cNvSpPr>
          <p:nvPr>
            <p:ph type="body" idx="1"/>
          </p:nvPr>
        </p:nvSpPr>
        <p:spPr>
          <a:xfrm>
            <a:off x="722313" y="2547938"/>
            <a:ext cx="3913504" cy="3686776"/>
          </a:xfrm>
        </p:spPr>
        <p:txBody>
          <a:bodyPr>
            <a:normAutofit/>
          </a:bodyPr>
          <a:lstStyle/>
          <a:p>
            <a:pPr marL="342900" indent="-342900">
              <a:buFont typeface="Arial" pitchFamily="34" charset="0"/>
              <a:buChar char="•"/>
            </a:pPr>
            <a:r>
              <a:rPr lang="en-US" sz="4000" dirty="0" smtClean="0">
                <a:solidFill>
                  <a:schemeClr val="tx1"/>
                </a:solidFill>
                <a:latin typeface="Tw Cen MT" pitchFamily="34" charset="0"/>
              </a:rPr>
              <a:t>Food</a:t>
            </a:r>
          </a:p>
          <a:p>
            <a:pPr marL="342900" indent="-342900">
              <a:buFont typeface="Arial" pitchFamily="34" charset="0"/>
              <a:buChar char="•"/>
            </a:pPr>
            <a:r>
              <a:rPr lang="en-US" sz="4000" dirty="0" smtClean="0">
                <a:solidFill>
                  <a:schemeClr val="tx1"/>
                </a:solidFill>
                <a:latin typeface="Tw Cen MT" pitchFamily="34" charset="0"/>
              </a:rPr>
              <a:t>Water</a:t>
            </a:r>
          </a:p>
          <a:p>
            <a:pPr marL="342900" indent="-342900">
              <a:buFont typeface="Arial" pitchFamily="34" charset="0"/>
              <a:buChar char="•"/>
            </a:pPr>
            <a:r>
              <a:rPr lang="en-US" sz="4000" dirty="0" smtClean="0">
                <a:solidFill>
                  <a:schemeClr val="tx1"/>
                </a:solidFill>
                <a:latin typeface="Tw Cen MT" pitchFamily="34" charset="0"/>
              </a:rPr>
              <a:t>Heat</a:t>
            </a:r>
          </a:p>
          <a:p>
            <a:pPr marL="342900" indent="-342900">
              <a:buFont typeface="Arial" pitchFamily="34" charset="0"/>
              <a:buChar char="•"/>
            </a:pPr>
            <a:r>
              <a:rPr lang="en-US" sz="4000" dirty="0" smtClean="0">
                <a:solidFill>
                  <a:schemeClr val="tx1"/>
                </a:solidFill>
                <a:latin typeface="Tw Cen MT" pitchFamily="34" charset="0"/>
              </a:rPr>
              <a:t>Other items</a:t>
            </a:r>
            <a:endParaRPr lang="en-US" sz="4000" dirty="0">
              <a:solidFill>
                <a:schemeClr val="tx1"/>
              </a:solidFill>
              <a:latin typeface="Tw Cen MT"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856" y="2766407"/>
            <a:ext cx="3978592" cy="3468307"/>
          </a:xfrm>
          <a:prstGeom prst="rect">
            <a:avLst/>
          </a:prstGeom>
        </p:spPr>
      </p:pic>
    </p:spTree>
    <p:extLst>
      <p:ext uri="{BB962C8B-B14F-4D97-AF65-F5344CB8AC3E}">
        <p14:creationId xmlns:p14="http://schemas.microsoft.com/office/powerpoint/2010/main" val="3952538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38451"/>
            <a:ext cx="8644282"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152400"/>
            <a:ext cx="8458200" cy="990600"/>
          </a:xfrm>
        </p:spPr>
        <p:txBody>
          <a:bodyPr>
            <a:normAutofit/>
          </a:bodyPr>
          <a:lstStyle/>
          <a:p>
            <a:r>
              <a:rPr lang="en-US" sz="4000" b="1" dirty="0" smtClean="0"/>
              <a:t>What items do you need in your kit?</a:t>
            </a:r>
            <a:endParaRPr lang="en-US" sz="4000" b="1" dirty="0"/>
          </a:p>
        </p:txBody>
      </p:sp>
    </p:spTree>
    <p:extLst>
      <p:ext uri="{BB962C8B-B14F-4D97-AF65-F5344CB8AC3E}">
        <p14:creationId xmlns:p14="http://schemas.microsoft.com/office/powerpoint/2010/main" val="4237604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cs typeface="Aharoni" panose="02010803020104030203" pitchFamily="2" charset="-79"/>
              </a:rPr>
              <a:t>Preparation</a:t>
            </a:r>
            <a:endParaRPr lang="en-US" b="1" dirty="0">
              <a:cs typeface="Aharoni" panose="02010803020104030203" pitchFamily="2" charset="-79"/>
            </a:endParaRPr>
          </a:p>
        </p:txBody>
      </p:sp>
      <p:sp>
        <p:nvSpPr>
          <p:cNvPr id="3" name="Content Placeholder 2"/>
          <p:cNvSpPr>
            <a:spLocks noGrp="1"/>
          </p:cNvSpPr>
          <p:nvPr>
            <p:ph type="body" idx="1"/>
          </p:nvPr>
        </p:nvSpPr>
        <p:spPr>
          <a:xfrm>
            <a:off x="722313" y="2547938"/>
            <a:ext cx="7772400" cy="3929062"/>
          </a:xfrm>
        </p:spPr>
        <p:txBody>
          <a:bodyPr>
            <a:normAutofit fontScale="70000" lnSpcReduction="20000"/>
          </a:bodyPr>
          <a:lstStyle/>
          <a:p>
            <a:pPr marL="45713" indent="0">
              <a:lnSpc>
                <a:spcPct val="150000"/>
              </a:lnSpc>
              <a:buNone/>
            </a:pPr>
            <a:r>
              <a:rPr lang="en-US" sz="3200" b="1" dirty="0">
                <a:solidFill>
                  <a:schemeClr val="tx1"/>
                </a:solidFill>
                <a:latin typeface="Tw Cen MT" panose="020B0602020104020603" pitchFamily="34" charset="0"/>
              </a:rPr>
              <a:t>Basic Home </a:t>
            </a:r>
            <a:r>
              <a:rPr lang="en-US" sz="3200" b="1" dirty="0" smtClean="0">
                <a:solidFill>
                  <a:schemeClr val="tx1"/>
                </a:solidFill>
                <a:latin typeface="Tw Cen MT" panose="020B0602020104020603" pitchFamily="34" charset="0"/>
              </a:rPr>
              <a:t>Kit:</a:t>
            </a:r>
            <a:endParaRPr lang="en-US" sz="3200" b="1" dirty="0">
              <a:solidFill>
                <a:schemeClr val="tx1"/>
              </a:solidFill>
              <a:latin typeface="Tw Cen MT" panose="020B0602020104020603" pitchFamily="34" charset="0"/>
            </a:endParaRPr>
          </a:p>
          <a:p>
            <a:pPr>
              <a:lnSpc>
                <a:spcPct val="150000"/>
              </a:lnSpc>
            </a:pPr>
            <a:r>
              <a:rPr lang="en-US" sz="3200" b="1" dirty="0">
                <a:solidFill>
                  <a:schemeClr val="tx1"/>
                </a:solidFill>
                <a:latin typeface="Tw Cen MT" panose="020B0602020104020603" pitchFamily="34" charset="0"/>
              </a:rPr>
              <a:t>Water: </a:t>
            </a:r>
            <a:r>
              <a:rPr lang="it-IT" sz="3200" dirty="0">
                <a:solidFill>
                  <a:schemeClr val="tx1"/>
                </a:solidFill>
                <a:latin typeface="Tw Cen MT" panose="020B0602020104020603" pitchFamily="34" charset="0"/>
              </a:rPr>
              <a:t>1 gallon per person per day (7-10 days)</a:t>
            </a:r>
          </a:p>
          <a:p>
            <a:pPr>
              <a:lnSpc>
                <a:spcPct val="150000"/>
              </a:lnSpc>
            </a:pPr>
            <a:r>
              <a:rPr lang="en-US" sz="3200" b="1" dirty="0">
                <a:solidFill>
                  <a:schemeClr val="tx1"/>
                </a:solidFill>
                <a:latin typeface="Tw Cen MT" panose="020B0602020104020603" pitchFamily="34" charset="0"/>
              </a:rPr>
              <a:t>Food: </a:t>
            </a:r>
            <a:r>
              <a:rPr lang="en-US" sz="3200" dirty="0">
                <a:solidFill>
                  <a:schemeClr val="tx1"/>
                </a:solidFill>
                <a:latin typeface="Tw Cen MT" panose="020B0602020104020603" pitchFamily="34" charset="0"/>
              </a:rPr>
              <a:t>Supply of easy non-perishable food items, dietary requirements, baby food, pet food, food packets , dietary requirements</a:t>
            </a:r>
          </a:p>
          <a:p>
            <a:pPr>
              <a:lnSpc>
                <a:spcPct val="150000"/>
              </a:lnSpc>
            </a:pPr>
            <a:r>
              <a:rPr lang="en-US" sz="3200" dirty="0">
                <a:solidFill>
                  <a:schemeClr val="tx1"/>
                </a:solidFill>
                <a:latin typeface="Tw Cen MT" panose="020B0602020104020603" pitchFamily="34" charset="0"/>
              </a:rPr>
              <a:t>Cash (Small bills; ATMs may not be working or accessible)</a:t>
            </a:r>
          </a:p>
          <a:p>
            <a:pPr>
              <a:lnSpc>
                <a:spcPct val="150000"/>
              </a:lnSpc>
            </a:pPr>
            <a:r>
              <a:rPr lang="en-US" sz="3200" b="1" dirty="0">
                <a:solidFill>
                  <a:schemeClr val="tx1"/>
                </a:solidFill>
                <a:latin typeface="Tw Cen MT" panose="020B0602020104020603" pitchFamily="34" charset="0"/>
              </a:rPr>
              <a:t>Warmth: </a:t>
            </a:r>
            <a:r>
              <a:rPr lang="en-US" sz="3200" dirty="0">
                <a:solidFill>
                  <a:schemeClr val="tx1"/>
                </a:solidFill>
                <a:latin typeface="Tw Cen MT" panose="020B0602020104020603" pitchFamily="34" charset="0"/>
              </a:rPr>
              <a:t>Clothes, coats, boots, sturdy shoes &amp; blankets, scarves, gloves </a:t>
            </a:r>
          </a:p>
          <a:p>
            <a:pPr>
              <a:lnSpc>
                <a:spcPct val="150000"/>
              </a:lnSpc>
            </a:pPr>
            <a:endParaRPr lang="en-US" sz="3200" dirty="0"/>
          </a:p>
          <a:p>
            <a:pPr>
              <a:lnSpc>
                <a:spcPct val="150000"/>
              </a:lnSpc>
            </a:pPr>
            <a:endParaRPr lang="en-US" sz="3200" dirty="0"/>
          </a:p>
        </p:txBody>
      </p:sp>
    </p:spTree>
    <p:extLst>
      <p:ext uri="{BB962C8B-B14F-4D97-AF65-F5344CB8AC3E}">
        <p14:creationId xmlns:p14="http://schemas.microsoft.com/office/powerpoint/2010/main" val="393000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cs typeface="Aharoni" panose="02010803020104030203" pitchFamily="2" charset="-79"/>
              </a:rPr>
              <a:t>Preparation</a:t>
            </a:r>
            <a:endParaRPr lang="en-US" b="1" dirty="0">
              <a:cs typeface="Aharoni" panose="02010803020104030203" pitchFamily="2" charset="-79"/>
            </a:endParaRPr>
          </a:p>
        </p:txBody>
      </p:sp>
      <p:sp>
        <p:nvSpPr>
          <p:cNvPr id="6" name="Text Placeholder 5"/>
          <p:cNvSpPr>
            <a:spLocks noGrp="1"/>
          </p:cNvSpPr>
          <p:nvPr>
            <p:ph type="body" idx="1"/>
          </p:nvPr>
        </p:nvSpPr>
        <p:spPr>
          <a:xfrm>
            <a:off x="722313" y="2547939"/>
            <a:ext cx="4078287" cy="4041774"/>
          </a:xfrm>
        </p:spPr>
        <p:txBody>
          <a:bodyPr>
            <a:normAutofit fontScale="77500" lnSpcReduction="20000"/>
          </a:bodyPr>
          <a:lstStyle/>
          <a:p>
            <a:pPr marL="342900" indent="-342900">
              <a:buFont typeface="Arial" panose="020B0604020202020204" pitchFamily="34" charset="0"/>
              <a:buChar char="•"/>
            </a:pPr>
            <a:r>
              <a:rPr lang="en-US" b="1" dirty="0">
                <a:solidFill>
                  <a:schemeClr val="tx1"/>
                </a:solidFill>
                <a:latin typeface="Tw Cen MT" panose="020B0602020104020603" pitchFamily="34" charset="0"/>
              </a:rPr>
              <a:t>Basic Car Kit</a:t>
            </a:r>
            <a:r>
              <a:rPr lang="en-US" b="1" dirty="0" smtClean="0">
                <a:solidFill>
                  <a:schemeClr val="tx1"/>
                </a:solidFill>
                <a:latin typeface="Tw Cen MT" panose="020B0602020104020603" pitchFamily="34" charset="0"/>
              </a:rPr>
              <a:t>:</a:t>
            </a:r>
          </a:p>
          <a:p>
            <a:pPr marL="342900" indent="-342900">
              <a:lnSpc>
                <a:spcPct val="150000"/>
              </a:lnSpc>
              <a:buFont typeface="Arial" panose="020B0604020202020204" pitchFamily="34" charset="0"/>
              <a:buChar char="•"/>
            </a:pPr>
            <a:r>
              <a:rPr lang="en-US" b="1" dirty="0">
                <a:solidFill>
                  <a:schemeClr val="tx1"/>
                </a:solidFill>
                <a:latin typeface="Tw Cen MT" panose="020B0602020104020603" pitchFamily="34" charset="0"/>
              </a:rPr>
              <a:t>Jumper cables</a:t>
            </a:r>
          </a:p>
          <a:p>
            <a:pPr marL="342900" indent="-342900">
              <a:lnSpc>
                <a:spcPct val="150000"/>
              </a:lnSpc>
              <a:buFont typeface="Arial" panose="020B0604020202020204" pitchFamily="34" charset="0"/>
              <a:buChar char="•"/>
            </a:pPr>
            <a:r>
              <a:rPr lang="en-US" b="1" dirty="0">
                <a:solidFill>
                  <a:schemeClr val="tx1"/>
                </a:solidFill>
                <a:latin typeface="Tw Cen MT" panose="020B0602020104020603" pitchFamily="34" charset="0"/>
              </a:rPr>
              <a:t>Flashlights</a:t>
            </a:r>
          </a:p>
          <a:p>
            <a:pPr marL="342900" indent="-342900">
              <a:lnSpc>
                <a:spcPct val="150000"/>
              </a:lnSpc>
              <a:buFont typeface="Arial" panose="020B0604020202020204" pitchFamily="34" charset="0"/>
              <a:buChar char="•"/>
            </a:pPr>
            <a:r>
              <a:rPr lang="en-US" b="1" dirty="0">
                <a:solidFill>
                  <a:schemeClr val="tx1"/>
                </a:solidFill>
                <a:latin typeface="Tw Cen MT" panose="020B0602020104020603" pitchFamily="34" charset="0"/>
              </a:rPr>
              <a:t>First Aid Kit</a:t>
            </a:r>
          </a:p>
          <a:p>
            <a:pPr marL="342900" indent="-342900">
              <a:lnSpc>
                <a:spcPct val="150000"/>
              </a:lnSpc>
              <a:buFont typeface="Arial" panose="020B0604020202020204" pitchFamily="34" charset="0"/>
              <a:buChar char="•"/>
            </a:pPr>
            <a:r>
              <a:rPr lang="en-US" b="1" dirty="0">
                <a:solidFill>
                  <a:schemeClr val="tx1"/>
                </a:solidFill>
                <a:latin typeface="Tw Cen MT" panose="020B0602020104020603" pitchFamily="34" charset="0"/>
              </a:rPr>
              <a:t>Food</a:t>
            </a:r>
          </a:p>
          <a:p>
            <a:pPr marL="342900" indent="-342900">
              <a:lnSpc>
                <a:spcPct val="150000"/>
              </a:lnSpc>
              <a:buFont typeface="Arial" panose="020B0604020202020204" pitchFamily="34" charset="0"/>
              <a:buChar char="•"/>
            </a:pPr>
            <a:r>
              <a:rPr lang="en-US" b="1" dirty="0">
                <a:solidFill>
                  <a:schemeClr val="tx1"/>
                </a:solidFill>
                <a:latin typeface="Tw Cen MT" panose="020B0602020104020603" pitchFamily="34" charset="0"/>
              </a:rPr>
              <a:t>Manual can opener</a:t>
            </a:r>
          </a:p>
          <a:p>
            <a:pPr marL="342900" indent="-342900">
              <a:lnSpc>
                <a:spcPct val="150000"/>
              </a:lnSpc>
              <a:buFont typeface="Arial" panose="020B0604020202020204" pitchFamily="34" charset="0"/>
              <a:buChar char="•"/>
            </a:pPr>
            <a:r>
              <a:rPr lang="en-US" b="1" dirty="0">
                <a:solidFill>
                  <a:schemeClr val="tx1"/>
                </a:solidFill>
                <a:latin typeface="Tw Cen MT" panose="020B0602020104020603" pitchFamily="34" charset="0"/>
              </a:rPr>
              <a:t>Water</a:t>
            </a:r>
          </a:p>
          <a:p>
            <a:pPr marL="342900" indent="-342900">
              <a:lnSpc>
                <a:spcPct val="150000"/>
              </a:lnSpc>
              <a:buFont typeface="Arial" panose="020B0604020202020204" pitchFamily="34" charset="0"/>
              <a:buChar char="•"/>
            </a:pPr>
            <a:r>
              <a:rPr lang="en-US" b="1" dirty="0">
                <a:solidFill>
                  <a:schemeClr val="tx1"/>
                </a:solidFill>
                <a:latin typeface="Tw Cen MT" panose="020B0602020104020603" pitchFamily="34" charset="0"/>
              </a:rPr>
              <a:t>Basic toolkit</a:t>
            </a:r>
          </a:p>
          <a:p>
            <a:pPr marL="342900" indent="-342900">
              <a:lnSpc>
                <a:spcPct val="150000"/>
              </a:lnSpc>
              <a:buFont typeface="Arial" panose="020B0604020202020204" pitchFamily="34" charset="0"/>
              <a:buChar char="•"/>
            </a:pPr>
            <a:r>
              <a:rPr lang="en-US" b="1" dirty="0">
                <a:solidFill>
                  <a:schemeClr val="tx1"/>
                </a:solidFill>
                <a:latin typeface="Tw Cen MT" panose="020B0602020104020603" pitchFamily="34" charset="0"/>
              </a:rPr>
              <a:t>Pet supplies</a:t>
            </a:r>
          </a:p>
          <a:p>
            <a:endParaRPr lang="en-US" b="1" dirty="0"/>
          </a:p>
        </p:txBody>
      </p:sp>
      <p:sp>
        <p:nvSpPr>
          <p:cNvPr id="8" name="Content Placeholder 7"/>
          <p:cNvSpPr>
            <a:spLocks noGrp="1"/>
          </p:cNvSpPr>
          <p:nvPr>
            <p:ph sz="quarter" idx="4294967295"/>
          </p:nvPr>
        </p:nvSpPr>
        <p:spPr>
          <a:xfrm>
            <a:off x="4800600" y="2547939"/>
            <a:ext cx="4343400" cy="4041774"/>
          </a:xfrm>
        </p:spPr>
        <p:txBody>
          <a:bodyPr>
            <a:noAutofit/>
          </a:bodyPr>
          <a:lstStyle/>
          <a:p>
            <a:pPr>
              <a:lnSpc>
                <a:spcPct val="150000"/>
              </a:lnSpc>
            </a:pPr>
            <a:r>
              <a:rPr lang="en-US" sz="1900" b="1" dirty="0" smtClean="0">
                <a:latin typeface="Tw Cen MT" panose="020B0602020104020603" pitchFamily="34" charset="0"/>
              </a:rPr>
              <a:t>Radio</a:t>
            </a:r>
            <a:r>
              <a:rPr lang="en-US" sz="1900" b="1" dirty="0">
                <a:latin typeface="Tw Cen MT" panose="020B0602020104020603" pitchFamily="34" charset="0"/>
              </a:rPr>
              <a:t>: battery or hand cranked</a:t>
            </a:r>
          </a:p>
          <a:p>
            <a:pPr>
              <a:lnSpc>
                <a:spcPct val="150000"/>
              </a:lnSpc>
            </a:pPr>
            <a:r>
              <a:rPr lang="en-US" sz="1900" b="1" dirty="0">
                <a:latin typeface="Tw Cen MT" panose="020B0602020104020603" pitchFamily="34" charset="0"/>
              </a:rPr>
              <a:t>Cat litter or sand: for better tire traction</a:t>
            </a:r>
          </a:p>
          <a:p>
            <a:pPr>
              <a:lnSpc>
                <a:spcPct val="150000"/>
              </a:lnSpc>
            </a:pPr>
            <a:r>
              <a:rPr lang="en-US" sz="1900" b="1" dirty="0">
                <a:latin typeface="Tw Cen MT" panose="020B0602020104020603" pitchFamily="34" charset="0"/>
              </a:rPr>
              <a:t>Shovel</a:t>
            </a:r>
          </a:p>
          <a:p>
            <a:pPr>
              <a:lnSpc>
                <a:spcPct val="150000"/>
              </a:lnSpc>
            </a:pPr>
            <a:r>
              <a:rPr lang="en-US" sz="1900" b="1" dirty="0">
                <a:latin typeface="Tw Cen MT" panose="020B0602020104020603" pitchFamily="34" charset="0"/>
              </a:rPr>
              <a:t>Ice scraper</a:t>
            </a:r>
          </a:p>
          <a:p>
            <a:pPr>
              <a:lnSpc>
                <a:spcPct val="150000"/>
              </a:lnSpc>
            </a:pPr>
            <a:r>
              <a:rPr lang="en-US" sz="1900" b="1" dirty="0" smtClean="0">
                <a:latin typeface="Tw Cen MT" panose="020B0602020104020603" pitchFamily="34" charset="0"/>
              </a:rPr>
              <a:t>Clothes</a:t>
            </a:r>
          </a:p>
          <a:p>
            <a:pPr>
              <a:lnSpc>
                <a:spcPct val="150000"/>
              </a:lnSpc>
            </a:pPr>
            <a:r>
              <a:rPr lang="en-US" sz="1900" b="1" dirty="0" smtClean="0">
                <a:latin typeface="Tw Cen MT" panose="020B0602020104020603" pitchFamily="34" charset="0"/>
              </a:rPr>
              <a:t>Blankets</a:t>
            </a:r>
            <a:r>
              <a:rPr lang="en-US" sz="1900" b="1" dirty="0">
                <a:latin typeface="Tw Cen MT" panose="020B0602020104020603" pitchFamily="34" charset="0"/>
              </a:rPr>
              <a:t> or sleeping bags</a:t>
            </a:r>
          </a:p>
          <a:p>
            <a:pPr>
              <a:lnSpc>
                <a:spcPct val="150000"/>
              </a:lnSpc>
            </a:pPr>
            <a:r>
              <a:rPr lang="en-US" sz="1900" b="1" dirty="0" smtClean="0">
                <a:latin typeface="Tw Cen MT" panose="020B0602020104020603" pitchFamily="34" charset="0"/>
              </a:rPr>
              <a:t>Phone Charger</a:t>
            </a:r>
            <a:endParaRPr lang="en-US" sz="1900" b="1" dirty="0">
              <a:latin typeface="Tw Cen MT" panose="020B0602020104020603" pitchFamily="34" charset="0"/>
            </a:endParaRPr>
          </a:p>
        </p:txBody>
      </p:sp>
    </p:spTree>
    <p:extLst>
      <p:ext uri="{BB962C8B-B14F-4D97-AF65-F5344CB8AC3E}">
        <p14:creationId xmlns:p14="http://schemas.microsoft.com/office/powerpoint/2010/main" val="236846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cs typeface="Aharoni" panose="02010803020104030203" pitchFamily="2" charset="-79"/>
              </a:rPr>
              <a:t>Preparation</a:t>
            </a:r>
            <a:endParaRPr lang="en-US" sz="4400" dirty="0">
              <a:cs typeface="Aharoni" panose="02010803020104030203" pitchFamily="2" charset="-79"/>
            </a:endParaRPr>
          </a:p>
        </p:txBody>
      </p:sp>
      <p:sp>
        <p:nvSpPr>
          <p:cNvPr id="4" name="Text Placeholder 3"/>
          <p:cNvSpPr>
            <a:spLocks noGrp="1"/>
          </p:cNvSpPr>
          <p:nvPr>
            <p:ph type="body" idx="1"/>
          </p:nvPr>
        </p:nvSpPr>
        <p:spPr>
          <a:xfrm>
            <a:off x="722313" y="2547939"/>
            <a:ext cx="4078287" cy="1338262"/>
          </a:xfrm>
        </p:spPr>
        <p:txBody>
          <a:bodyPr/>
          <a:lstStyle/>
          <a:p>
            <a:r>
              <a:rPr lang="en-US" dirty="0">
                <a:solidFill>
                  <a:schemeClr val="tx1"/>
                </a:solidFill>
                <a:latin typeface="Tw Cen MT" panose="020B0602020104020603" pitchFamily="34" charset="0"/>
              </a:rPr>
              <a:t>Other Important </a:t>
            </a:r>
            <a:r>
              <a:rPr lang="en-US" dirty="0" smtClean="0">
                <a:solidFill>
                  <a:schemeClr val="tx1"/>
                </a:solidFill>
                <a:latin typeface="Tw Cen MT" panose="020B0602020104020603" pitchFamily="34" charset="0"/>
              </a:rPr>
              <a:t>Items to consider: </a:t>
            </a:r>
            <a:endParaRPr lang="en-US" dirty="0">
              <a:solidFill>
                <a:schemeClr val="tx1"/>
              </a:solidFill>
              <a:latin typeface="Tw Cen MT" panose="020B0602020104020603" pitchFamily="34" charset="0"/>
            </a:endParaRPr>
          </a:p>
        </p:txBody>
      </p:sp>
      <p:sp>
        <p:nvSpPr>
          <p:cNvPr id="3" name="Content Placeholder 2"/>
          <p:cNvSpPr>
            <a:spLocks noGrp="1"/>
          </p:cNvSpPr>
          <p:nvPr>
            <p:ph sz="half" idx="4294967295"/>
          </p:nvPr>
        </p:nvSpPr>
        <p:spPr>
          <a:xfrm>
            <a:off x="4800600" y="2547939"/>
            <a:ext cx="3516312" cy="3741738"/>
          </a:xfrm>
        </p:spPr>
        <p:txBody>
          <a:bodyPr>
            <a:normAutofit fontScale="85000" lnSpcReduction="20000"/>
          </a:bodyPr>
          <a:lstStyle/>
          <a:p>
            <a:pPr>
              <a:lnSpc>
                <a:spcPct val="150000"/>
              </a:lnSpc>
            </a:pPr>
            <a:r>
              <a:rPr lang="en-US" dirty="0" smtClean="0">
                <a:latin typeface="Tw Cen MT" panose="020B0602020104020603" pitchFamily="34" charset="0"/>
              </a:rPr>
              <a:t>Candles</a:t>
            </a:r>
          </a:p>
          <a:p>
            <a:pPr>
              <a:lnSpc>
                <a:spcPct val="150000"/>
              </a:lnSpc>
            </a:pPr>
            <a:r>
              <a:rPr lang="en-US" dirty="0" smtClean="0">
                <a:latin typeface="Tw Cen MT" panose="020B0602020104020603" pitchFamily="34" charset="0"/>
              </a:rPr>
              <a:t>Garbage bags</a:t>
            </a:r>
          </a:p>
          <a:p>
            <a:pPr>
              <a:lnSpc>
                <a:spcPct val="150000"/>
              </a:lnSpc>
            </a:pPr>
            <a:r>
              <a:rPr lang="en-US" dirty="0" smtClean="0">
                <a:latin typeface="Tw Cen MT" panose="020B0602020104020603" pitchFamily="34" charset="0"/>
              </a:rPr>
              <a:t>Pen</a:t>
            </a:r>
            <a:r>
              <a:rPr lang="en-US" dirty="0">
                <a:latin typeface="Tw Cen MT" panose="020B0602020104020603" pitchFamily="34" charset="0"/>
              </a:rPr>
              <a:t> </a:t>
            </a:r>
            <a:r>
              <a:rPr lang="en-US" dirty="0" smtClean="0">
                <a:latin typeface="Tw Cen MT" panose="020B0602020104020603" pitchFamily="34" charset="0"/>
              </a:rPr>
              <a:t>&amp; paper/notepad</a:t>
            </a:r>
          </a:p>
          <a:p>
            <a:pPr>
              <a:lnSpc>
                <a:spcPct val="150000"/>
              </a:lnSpc>
            </a:pPr>
            <a:r>
              <a:rPr lang="en-US" dirty="0">
                <a:latin typeface="Tw Cen MT" panose="020B0602020104020603" pitchFamily="34" charset="0"/>
              </a:rPr>
              <a:t>Utility shut-off tools</a:t>
            </a:r>
          </a:p>
          <a:p>
            <a:pPr>
              <a:lnSpc>
                <a:spcPct val="150000"/>
              </a:lnSpc>
            </a:pPr>
            <a:r>
              <a:rPr lang="en-US" dirty="0">
                <a:latin typeface="Tw Cen MT" panose="020B0602020104020603" pitchFamily="34" charset="0"/>
              </a:rPr>
              <a:t>Filter masks</a:t>
            </a:r>
          </a:p>
          <a:p>
            <a:pPr>
              <a:lnSpc>
                <a:spcPct val="150000"/>
              </a:lnSpc>
            </a:pPr>
            <a:r>
              <a:rPr lang="en-US" dirty="0">
                <a:latin typeface="Tw Cen MT" panose="020B0602020104020603" pitchFamily="34" charset="0"/>
              </a:rPr>
              <a:t>Whistle</a:t>
            </a:r>
          </a:p>
          <a:p>
            <a:pPr>
              <a:lnSpc>
                <a:spcPct val="150000"/>
              </a:lnSpc>
            </a:pPr>
            <a:r>
              <a:rPr lang="en-US" dirty="0" smtClean="0">
                <a:latin typeface="Tw Cen MT" panose="020B0602020104020603" pitchFamily="34" charset="0"/>
              </a:rPr>
              <a:t>Matches</a:t>
            </a:r>
            <a:endParaRPr lang="en-US" dirty="0">
              <a:latin typeface="Tw Cen MT" panose="020B0602020104020603" pitchFamily="34" charset="0"/>
            </a:endParaRPr>
          </a:p>
        </p:txBody>
      </p:sp>
      <p:sp>
        <p:nvSpPr>
          <p:cNvPr id="5" name="Rectangle 4"/>
          <p:cNvSpPr/>
          <p:nvPr/>
        </p:nvSpPr>
        <p:spPr>
          <a:xfrm>
            <a:off x="152399" y="6213476"/>
            <a:ext cx="8915401" cy="461665"/>
          </a:xfrm>
          <a:prstGeom prst="rect">
            <a:avLst/>
          </a:prstGeom>
        </p:spPr>
        <p:txBody>
          <a:bodyPr wrap="square">
            <a:spAutoFit/>
          </a:bodyPr>
          <a:lstStyle/>
          <a:p>
            <a:r>
              <a:rPr lang="en-US" sz="2400" b="1" u="sng" dirty="0"/>
              <a:t>*Create the same portable kit for your car and your office.</a:t>
            </a:r>
          </a:p>
        </p:txBody>
      </p:sp>
    </p:spTree>
    <p:extLst>
      <p:ext uri="{BB962C8B-B14F-4D97-AF65-F5344CB8AC3E}">
        <p14:creationId xmlns:p14="http://schemas.microsoft.com/office/powerpoint/2010/main" val="203268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b="1" dirty="0" smtClean="0"/>
              <a:t>Preparation</a:t>
            </a:r>
            <a:endParaRPr lang="en-US" sz="4400" b="1" dirty="0"/>
          </a:p>
        </p:txBody>
      </p:sp>
      <p:sp>
        <p:nvSpPr>
          <p:cNvPr id="2" name="Content Placeholder 1"/>
          <p:cNvSpPr>
            <a:spLocks noGrp="1"/>
          </p:cNvSpPr>
          <p:nvPr>
            <p:ph type="body" idx="1"/>
          </p:nvPr>
        </p:nvSpPr>
        <p:spPr>
          <a:xfrm>
            <a:off x="722313" y="2547938"/>
            <a:ext cx="7772400" cy="4081461"/>
          </a:xfrm>
        </p:spPr>
        <p:txBody>
          <a:bodyPr>
            <a:normAutofit fontScale="92500" lnSpcReduction="10000"/>
          </a:bodyPr>
          <a:lstStyle/>
          <a:p>
            <a:pPr marL="45714" indent="0">
              <a:buNone/>
            </a:pPr>
            <a:r>
              <a:rPr lang="en-US" sz="2800" b="1" dirty="0">
                <a:solidFill>
                  <a:schemeClr val="tx1"/>
                </a:solidFill>
                <a:latin typeface="Tw Cen MT" panose="020B0602020104020603" pitchFamily="34" charset="0"/>
              </a:rPr>
              <a:t>Special needs: </a:t>
            </a:r>
            <a:endParaRPr lang="en-US" sz="2800" b="1" dirty="0" smtClean="0">
              <a:solidFill>
                <a:schemeClr val="tx1"/>
              </a:solidFill>
              <a:latin typeface="Tw Cen MT" panose="020B0602020104020603" pitchFamily="34" charset="0"/>
            </a:endParaRPr>
          </a:p>
          <a:p>
            <a:pPr lvl="1">
              <a:buFont typeface="Wingdings" panose="05000000000000000000" pitchFamily="2" charset="2"/>
              <a:buChar char="Ø"/>
            </a:pPr>
            <a:r>
              <a:rPr lang="en-US" sz="2600" dirty="0" smtClean="0">
                <a:solidFill>
                  <a:schemeClr val="tx1"/>
                </a:solidFill>
                <a:latin typeface="Tw Cen MT" panose="020B0602020104020603" pitchFamily="34" charset="0"/>
              </a:rPr>
              <a:t>Medications </a:t>
            </a:r>
            <a:r>
              <a:rPr lang="en-US" sz="2600" dirty="0">
                <a:solidFill>
                  <a:schemeClr val="tx1"/>
                </a:solidFill>
                <a:latin typeface="Tw Cen MT" panose="020B0602020104020603" pitchFamily="34" charset="0"/>
              </a:rPr>
              <a:t>(list with dosage and </a:t>
            </a:r>
            <a:r>
              <a:rPr lang="en-US" sz="2600" dirty="0" smtClean="0">
                <a:solidFill>
                  <a:schemeClr val="tx1"/>
                </a:solidFill>
                <a:latin typeface="Tw Cen MT" panose="020B0602020104020603" pitchFamily="34" charset="0"/>
              </a:rPr>
              <a:t>frequency)</a:t>
            </a:r>
          </a:p>
          <a:p>
            <a:pPr lvl="1">
              <a:buFont typeface="Wingdings" panose="05000000000000000000" pitchFamily="2" charset="2"/>
              <a:buChar char="Ø"/>
            </a:pPr>
            <a:r>
              <a:rPr lang="en-US" sz="2600" dirty="0" smtClean="0">
                <a:solidFill>
                  <a:schemeClr val="tx1"/>
                </a:solidFill>
                <a:latin typeface="Tw Cen MT" panose="020B0602020104020603" pitchFamily="34" charset="0"/>
              </a:rPr>
              <a:t>Allergies</a:t>
            </a:r>
          </a:p>
          <a:p>
            <a:pPr lvl="1">
              <a:buFont typeface="Wingdings" panose="05000000000000000000" pitchFamily="2" charset="2"/>
              <a:buChar char="Ø"/>
            </a:pPr>
            <a:r>
              <a:rPr lang="en-US" sz="2600" dirty="0" smtClean="0">
                <a:solidFill>
                  <a:schemeClr val="tx1"/>
                </a:solidFill>
                <a:latin typeface="Tw Cen MT" panose="020B0602020104020603" pitchFamily="34" charset="0"/>
              </a:rPr>
              <a:t>Cholesterol </a:t>
            </a:r>
          </a:p>
          <a:p>
            <a:pPr lvl="1">
              <a:buFont typeface="Wingdings" panose="05000000000000000000" pitchFamily="2" charset="2"/>
              <a:buChar char="Ø"/>
            </a:pPr>
            <a:r>
              <a:rPr lang="en-US" sz="2600" dirty="0" smtClean="0">
                <a:solidFill>
                  <a:schemeClr val="tx1"/>
                </a:solidFill>
                <a:latin typeface="Tw Cen MT" panose="020B0602020104020603" pitchFamily="34" charset="0"/>
              </a:rPr>
              <a:t>Dialysis</a:t>
            </a:r>
          </a:p>
          <a:p>
            <a:pPr lvl="1">
              <a:buFont typeface="Wingdings" panose="05000000000000000000" pitchFamily="2" charset="2"/>
              <a:buChar char="Ø"/>
            </a:pPr>
            <a:r>
              <a:rPr lang="en-US" sz="2600" dirty="0" smtClean="0">
                <a:solidFill>
                  <a:schemeClr val="tx1"/>
                </a:solidFill>
                <a:latin typeface="Tw Cen MT" panose="020B0602020104020603" pitchFamily="34" charset="0"/>
              </a:rPr>
              <a:t>Spare glasses</a:t>
            </a:r>
          </a:p>
          <a:p>
            <a:pPr lvl="1">
              <a:buFont typeface="Wingdings" panose="05000000000000000000" pitchFamily="2" charset="2"/>
              <a:buChar char="Ø"/>
            </a:pPr>
            <a:r>
              <a:rPr lang="en-US" sz="2600" dirty="0" smtClean="0">
                <a:solidFill>
                  <a:schemeClr val="tx1"/>
                </a:solidFill>
                <a:latin typeface="Tw Cen MT" panose="020B0602020104020603" pitchFamily="34" charset="0"/>
              </a:rPr>
              <a:t>Hearing Aids</a:t>
            </a:r>
          </a:p>
          <a:p>
            <a:pPr lvl="1">
              <a:buFont typeface="Wingdings" panose="05000000000000000000" pitchFamily="2" charset="2"/>
              <a:buChar char="Ø"/>
            </a:pPr>
            <a:r>
              <a:rPr lang="en-US" sz="2600" dirty="0" smtClean="0">
                <a:solidFill>
                  <a:schemeClr val="tx1"/>
                </a:solidFill>
                <a:latin typeface="Tw Cen MT" panose="020B0602020104020603" pitchFamily="34" charset="0"/>
              </a:rPr>
              <a:t>Map </a:t>
            </a:r>
          </a:p>
          <a:p>
            <a:pPr lvl="1">
              <a:buFont typeface="Wingdings" panose="05000000000000000000" pitchFamily="2" charset="2"/>
              <a:buChar char="Ø"/>
            </a:pPr>
            <a:r>
              <a:rPr lang="en-US" sz="2600" dirty="0" smtClean="0">
                <a:solidFill>
                  <a:schemeClr val="tx1"/>
                </a:solidFill>
                <a:latin typeface="Tw Cen MT" panose="020B0602020104020603" pitchFamily="34" charset="0"/>
              </a:rPr>
              <a:t>Teddy bears</a:t>
            </a:r>
          </a:p>
          <a:p>
            <a:pPr lvl="1">
              <a:buFont typeface="Wingdings" panose="05000000000000000000" pitchFamily="2" charset="2"/>
              <a:buChar char="Ø"/>
            </a:pPr>
            <a:r>
              <a:rPr lang="en-US" sz="2600" dirty="0" smtClean="0">
                <a:solidFill>
                  <a:schemeClr val="tx1"/>
                </a:solidFill>
                <a:latin typeface="Tw Cen MT" panose="020B0602020104020603" pitchFamily="34" charset="0"/>
              </a:rPr>
              <a:t>Book</a:t>
            </a:r>
            <a:endParaRPr lang="en-US" sz="2600" dirty="0">
              <a:solidFill>
                <a:schemeClr val="tx1"/>
              </a:solidFill>
              <a:latin typeface="Tw Cen MT" panose="020B0602020104020603" pitchFamily="34" charset="0"/>
            </a:endParaRPr>
          </a:p>
          <a:p>
            <a:endParaRPr lang="en-US" dirty="0"/>
          </a:p>
        </p:txBody>
      </p:sp>
    </p:spTree>
    <p:extLst>
      <p:ext uri="{BB962C8B-B14F-4D97-AF65-F5344CB8AC3E}">
        <p14:creationId xmlns:p14="http://schemas.microsoft.com/office/powerpoint/2010/main" val="1590164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Preparation</a:t>
            </a:r>
            <a:endParaRPr lang="en-US" b="1" dirty="0"/>
          </a:p>
        </p:txBody>
      </p:sp>
      <p:sp>
        <p:nvSpPr>
          <p:cNvPr id="2" name="Content Placeholder 1"/>
          <p:cNvSpPr>
            <a:spLocks noGrp="1"/>
          </p:cNvSpPr>
          <p:nvPr>
            <p:ph type="body" idx="1"/>
          </p:nvPr>
        </p:nvSpPr>
        <p:spPr>
          <a:xfrm>
            <a:off x="722313" y="2547938"/>
            <a:ext cx="7772400" cy="4005261"/>
          </a:xfrm>
        </p:spPr>
        <p:txBody>
          <a:bodyPr>
            <a:normAutofit lnSpcReduction="10000"/>
          </a:bodyPr>
          <a:lstStyle/>
          <a:p>
            <a:pPr marL="45714" indent="0">
              <a:buNone/>
            </a:pPr>
            <a:r>
              <a:rPr lang="en-US" sz="3000" b="1" dirty="0" smtClean="0">
                <a:solidFill>
                  <a:schemeClr val="tx1"/>
                </a:solidFill>
                <a:latin typeface="Tw Cen MT" panose="020B0602020104020603" pitchFamily="34" charset="0"/>
              </a:rPr>
              <a:t>Documents &amp; Copies:</a:t>
            </a:r>
            <a:endParaRPr lang="en-US" dirty="0">
              <a:solidFill>
                <a:schemeClr val="tx1"/>
              </a:solidFill>
              <a:latin typeface="Tw Cen MT" panose="020B0602020104020603" pitchFamily="34" charset="0"/>
            </a:endParaRPr>
          </a:p>
          <a:p>
            <a:pPr lvl="1"/>
            <a:r>
              <a:rPr lang="en-US" sz="3000" dirty="0">
                <a:solidFill>
                  <a:schemeClr val="tx1"/>
                </a:solidFill>
                <a:latin typeface="Tw Cen MT" panose="020B0602020104020603" pitchFamily="34" charset="0"/>
              </a:rPr>
              <a:t>Passport</a:t>
            </a:r>
          </a:p>
          <a:p>
            <a:pPr lvl="1"/>
            <a:r>
              <a:rPr lang="en-US" sz="3000" dirty="0">
                <a:solidFill>
                  <a:schemeClr val="tx1"/>
                </a:solidFill>
                <a:latin typeface="Tw Cen MT" panose="020B0602020104020603" pitchFamily="34" charset="0"/>
              </a:rPr>
              <a:t>Driver’s license</a:t>
            </a:r>
          </a:p>
          <a:p>
            <a:pPr lvl="1"/>
            <a:r>
              <a:rPr lang="en-US" sz="3000" dirty="0">
                <a:solidFill>
                  <a:schemeClr val="tx1"/>
                </a:solidFill>
                <a:latin typeface="Tw Cen MT" panose="020B0602020104020603" pitchFamily="34" charset="0"/>
              </a:rPr>
              <a:t>Birth certificate</a:t>
            </a:r>
          </a:p>
          <a:p>
            <a:pPr lvl="1"/>
            <a:r>
              <a:rPr lang="en-US" sz="3000" dirty="0">
                <a:solidFill>
                  <a:schemeClr val="tx1"/>
                </a:solidFill>
                <a:latin typeface="Tw Cen MT" panose="020B0602020104020603" pitchFamily="34" charset="0"/>
              </a:rPr>
              <a:t>Green card</a:t>
            </a:r>
          </a:p>
          <a:p>
            <a:pPr lvl="1"/>
            <a:r>
              <a:rPr lang="en-US" sz="3000" dirty="0">
                <a:solidFill>
                  <a:schemeClr val="tx1"/>
                </a:solidFill>
                <a:latin typeface="Tw Cen MT" panose="020B0602020104020603" pitchFamily="34" charset="0"/>
              </a:rPr>
              <a:t>List of contact numbers</a:t>
            </a:r>
          </a:p>
          <a:p>
            <a:pPr lvl="1"/>
            <a:r>
              <a:rPr lang="en-US" sz="3000" dirty="0">
                <a:solidFill>
                  <a:schemeClr val="tx1"/>
                </a:solidFill>
                <a:latin typeface="Tw Cen MT" panose="020B0602020104020603" pitchFamily="34" charset="0"/>
              </a:rPr>
              <a:t>Pictures of family members and pets</a:t>
            </a:r>
          </a:p>
          <a:p>
            <a:pPr lvl="1"/>
            <a:r>
              <a:rPr lang="en-US" sz="3000" dirty="0">
                <a:solidFill>
                  <a:schemeClr val="tx1"/>
                </a:solidFill>
                <a:latin typeface="Tw Cen MT" panose="020B0602020104020603" pitchFamily="34" charset="0"/>
              </a:rPr>
              <a:t>Others you can think of…</a:t>
            </a:r>
          </a:p>
          <a:p>
            <a:pPr marL="0" indent="0">
              <a:buNone/>
            </a:pPr>
            <a:endParaRPr lang="en-US" sz="3200" dirty="0" smtClean="0"/>
          </a:p>
          <a:p>
            <a:endParaRPr lang="en-US" sz="3200" dirty="0"/>
          </a:p>
          <a:p>
            <a:endParaRPr lang="en-US" dirty="0"/>
          </a:p>
        </p:txBody>
      </p:sp>
    </p:spTree>
    <p:extLst>
      <p:ext uri="{BB962C8B-B14F-4D97-AF65-F5344CB8AC3E}">
        <p14:creationId xmlns:p14="http://schemas.microsoft.com/office/powerpoint/2010/main" val="3074335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52400"/>
            <a:ext cx="7772400" cy="711532"/>
          </a:xfrm>
        </p:spPr>
        <p:txBody>
          <a:bodyPr>
            <a:normAutofit fontScale="90000"/>
          </a:bodyPr>
          <a:lstStyle/>
          <a:p>
            <a:r>
              <a:rPr lang="en-US" b="1" dirty="0" smtClean="0"/>
              <a:t>		Preparation - Pets</a:t>
            </a:r>
            <a:endParaRPr lang="en-US" b="1" dirty="0"/>
          </a:p>
        </p:txBody>
      </p:sp>
      <p:sp>
        <p:nvSpPr>
          <p:cNvPr id="2" name="Content Placeholder 1"/>
          <p:cNvSpPr>
            <a:spLocks noGrp="1"/>
          </p:cNvSpPr>
          <p:nvPr>
            <p:ph type="body" idx="1"/>
          </p:nvPr>
        </p:nvSpPr>
        <p:spPr>
          <a:xfrm>
            <a:off x="685800" y="863932"/>
            <a:ext cx="7772400" cy="5765468"/>
          </a:xfrm>
        </p:spPr>
        <p:txBody>
          <a:bodyPr>
            <a:noAutofit/>
          </a:bodyPr>
          <a:lstStyle/>
          <a:p>
            <a:r>
              <a:rPr lang="en-US" sz="3200" b="1" dirty="0" smtClean="0">
                <a:solidFill>
                  <a:schemeClr val="tx1"/>
                </a:solidFill>
                <a:latin typeface="Tw Cen MT" panose="020B0602020104020603" pitchFamily="34" charset="0"/>
              </a:rPr>
              <a:t>Make </a:t>
            </a:r>
            <a:r>
              <a:rPr lang="en-US" sz="3200" b="1" dirty="0">
                <a:solidFill>
                  <a:schemeClr val="tx1"/>
                </a:solidFill>
                <a:latin typeface="Tw Cen MT" panose="020B0602020104020603" pitchFamily="34" charset="0"/>
              </a:rPr>
              <a:t>A Pet Emergency </a:t>
            </a:r>
            <a:r>
              <a:rPr lang="en-US" sz="3200" b="1" dirty="0" smtClean="0">
                <a:solidFill>
                  <a:schemeClr val="tx1"/>
                </a:solidFill>
                <a:latin typeface="Tw Cen MT" panose="020B0602020104020603" pitchFamily="34" charset="0"/>
              </a:rPr>
              <a:t>Plan</a:t>
            </a:r>
          </a:p>
          <a:p>
            <a:pPr lvl="1"/>
            <a:r>
              <a:rPr lang="en-US" sz="2800" dirty="0">
                <a:solidFill>
                  <a:schemeClr val="tx1"/>
                </a:solidFill>
                <a:latin typeface="Tw Cen MT" panose="020B0602020104020603" pitchFamily="34" charset="0"/>
              </a:rPr>
              <a:t>ID your pet. </a:t>
            </a:r>
            <a:r>
              <a:rPr lang="en-US" sz="2800" dirty="0" smtClean="0">
                <a:solidFill>
                  <a:schemeClr val="tx1"/>
                </a:solidFill>
                <a:latin typeface="Tw Cen MT" panose="020B0602020104020603" pitchFamily="34" charset="0"/>
              </a:rPr>
              <a:t>Have a current photo of your pet. </a:t>
            </a:r>
          </a:p>
          <a:p>
            <a:pPr lvl="1"/>
            <a:r>
              <a:rPr lang="en-US" sz="2800" dirty="0" smtClean="0">
                <a:solidFill>
                  <a:schemeClr val="tx1"/>
                </a:solidFill>
                <a:latin typeface="Tw Cen MT" panose="020B0602020104020603" pitchFamily="34" charset="0"/>
              </a:rPr>
              <a:t>Make </a:t>
            </a:r>
            <a:r>
              <a:rPr lang="en-US" sz="2800" dirty="0">
                <a:solidFill>
                  <a:schemeClr val="tx1"/>
                </a:solidFill>
                <a:latin typeface="Tw Cen MT" panose="020B0602020104020603" pitchFamily="34" charset="0"/>
              </a:rPr>
              <a:t>a pet emergency kit. </a:t>
            </a:r>
            <a:r>
              <a:rPr lang="en-US" sz="2800" dirty="0" smtClean="0">
                <a:solidFill>
                  <a:schemeClr val="tx1"/>
                </a:solidFill>
                <a:latin typeface="Tw Cen MT" panose="020B0602020104020603" pitchFamily="34" charset="0"/>
              </a:rPr>
              <a:t>Check </a:t>
            </a:r>
            <a:r>
              <a:rPr lang="en-US" sz="2800" dirty="0">
                <a:solidFill>
                  <a:schemeClr val="tx1"/>
                </a:solidFill>
                <a:latin typeface="Tw Cen MT" panose="020B0602020104020603" pitchFamily="34" charset="0"/>
              </a:rPr>
              <a:t>out this quick list</a:t>
            </a:r>
            <a:r>
              <a:rPr lang="en-US" sz="2800" dirty="0" smtClean="0">
                <a:solidFill>
                  <a:schemeClr val="tx1"/>
                </a:solidFill>
                <a:latin typeface="Tw Cen MT" panose="020B0602020104020603" pitchFamily="34" charset="0"/>
              </a:rPr>
              <a:t>:</a:t>
            </a:r>
          </a:p>
          <a:p>
            <a:pPr lvl="1"/>
            <a:endParaRPr lang="en-US" sz="400" dirty="0" smtClean="0">
              <a:solidFill>
                <a:schemeClr val="tx1"/>
              </a:solidFill>
              <a:latin typeface="Tw Cen MT" panose="020B0602020104020603" pitchFamily="34" charset="0"/>
            </a:endParaRPr>
          </a:p>
          <a:p>
            <a:pPr lvl="2"/>
            <a:r>
              <a:rPr lang="en-US" sz="2400" dirty="0" smtClean="0">
                <a:solidFill>
                  <a:schemeClr val="tx1"/>
                </a:solidFill>
                <a:latin typeface="Tw Cen MT" panose="020B0602020104020603" pitchFamily="34" charset="0"/>
              </a:rPr>
              <a:t>Pet </a:t>
            </a:r>
            <a:r>
              <a:rPr lang="en-US" sz="2400" dirty="0">
                <a:solidFill>
                  <a:schemeClr val="tx1"/>
                </a:solidFill>
                <a:latin typeface="Tw Cen MT" panose="020B0602020104020603" pitchFamily="34" charset="0"/>
              </a:rPr>
              <a:t>food</a:t>
            </a:r>
          </a:p>
          <a:p>
            <a:pPr lvl="2"/>
            <a:r>
              <a:rPr lang="en-US" sz="2400" dirty="0">
                <a:solidFill>
                  <a:schemeClr val="tx1"/>
                </a:solidFill>
                <a:latin typeface="Tw Cen MT" panose="020B0602020104020603" pitchFamily="34" charset="0"/>
              </a:rPr>
              <a:t>Bottled water</a:t>
            </a:r>
          </a:p>
          <a:p>
            <a:pPr lvl="2"/>
            <a:r>
              <a:rPr lang="en-US" sz="2400" dirty="0">
                <a:solidFill>
                  <a:schemeClr val="tx1"/>
                </a:solidFill>
                <a:latin typeface="Tw Cen MT" panose="020B0602020104020603" pitchFamily="34" charset="0"/>
              </a:rPr>
              <a:t>Medications</a:t>
            </a:r>
          </a:p>
          <a:p>
            <a:pPr lvl="2"/>
            <a:r>
              <a:rPr lang="en-US" sz="2400" dirty="0">
                <a:solidFill>
                  <a:schemeClr val="tx1"/>
                </a:solidFill>
                <a:latin typeface="Tw Cen MT" panose="020B0602020104020603" pitchFamily="34" charset="0"/>
              </a:rPr>
              <a:t>Veterinary records</a:t>
            </a:r>
          </a:p>
          <a:p>
            <a:pPr lvl="2"/>
            <a:r>
              <a:rPr lang="en-US" sz="2400" dirty="0">
                <a:solidFill>
                  <a:schemeClr val="tx1"/>
                </a:solidFill>
                <a:latin typeface="Tw Cen MT" panose="020B0602020104020603" pitchFamily="34" charset="0"/>
              </a:rPr>
              <a:t>Cat litter/pan</a:t>
            </a:r>
          </a:p>
          <a:p>
            <a:pPr lvl="2"/>
            <a:r>
              <a:rPr lang="en-US" sz="2400" dirty="0">
                <a:solidFill>
                  <a:schemeClr val="tx1"/>
                </a:solidFill>
                <a:latin typeface="Tw Cen MT" panose="020B0602020104020603" pitchFamily="34" charset="0"/>
              </a:rPr>
              <a:t>Manual can opener</a:t>
            </a:r>
          </a:p>
          <a:p>
            <a:pPr lvl="2"/>
            <a:r>
              <a:rPr lang="en-US" sz="2400" dirty="0">
                <a:solidFill>
                  <a:schemeClr val="tx1"/>
                </a:solidFill>
                <a:latin typeface="Tw Cen MT" panose="020B0602020104020603" pitchFamily="34" charset="0"/>
              </a:rPr>
              <a:t>Food dishes</a:t>
            </a:r>
          </a:p>
          <a:p>
            <a:pPr lvl="2"/>
            <a:r>
              <a:rPr lang="en-US" sz="2400" dirty="0">
                <a:solidFill>
                  <a:schemeClr val="tx1"/>
                </a:solidFill>
                <a:latin typeface="Tw Cen MT" panose="020B0602020104020603" pitchFamily="34" charset="0"/>
              </a:rPr>
              <a:t>First aid kit and other </a:t>
            </a:r>
            <a:r>
              <a:rPr lang="en-US" sz="2400" dirty="0" smtClean="0">
                <a:solidFill>
                  <a:schemeClr val="tx1"/>
                </a:solidFill>
                <a:latin typeface="Tw Cen MT" panose="020B0602020104020603" pitchFamily="34" charset="0"/>
              </a:rPr>
              <a:t>supplies</a:t>
            </a:r>
          </a:p>
          <a:p>
            <a:pPr lvl="2"/>
            <a:endParaRPr lang="en-US" sz="1100" dirty="0">
              <a:solidFill>
                <a:schemeClr val="tx1"/>
              </a:solidFill>
              <a:latin typeface="Tw Cen MT" panose="020B0602020104020603" pitchFamily="34" charset="0"/>
            </a:endParaRPr>
          </a:p>
          <a:p>
            <a:pPr lvl="1"/>
            <a:r>
              <a:rPr lang="en-US" sz="2800" dirty="0">
                <a:solidFill>
                  <a:schemeClr val="tx1"/>
                </a:solidFill>
                <a:latin typeface="Tw Cen MT" panose="020B0602020104020603" pitchFamily="34" charset="0"/>
              </a:rPr>
              <a:t>Identify shelters.</a:t>
            </a:r>
            <a:r>
              <a:rPr lang="en-US" sz="2800" dirty="0">
                <a:latin typeface="Tw Cen MT" panose="020B0602020104020603" pitchFamily="34" charset="0"/>
              </a:rPr>
              <a:t> </a:t>
            </a:r>
            <a:r>
              <a:rPr lang="en-US" sz="2800" b="1" dirty="0" smtClean="0">
                <a:latin typeface="Tw Cen MT" panose="020B0602020104020603" pitchFamily="34" charset="0"/>
                <a:hlinkClick r:id="rId3"/>
              </a:rPr>
              <a:t>www.gopetfriendly.com</a:t>
            </a:r>
            <a:endParaRPr lang="en-US" sz="2800" b="1" dirty="0">
              <a:latin typeface="Tw Cen MT" panose="020B0602020104020603" pitchFamily="34" charset="0"/>
            </a:endParaRPr>
          </a:p>
        </p:txBody>
      </p:sp>
    </p:spTree>
    <p:extLst>
      <p:ext uri="{BB962C8B-B14F-4D97-AF65-F5344CB8AC3E}">
        <p14:creationId xmlns:p14="http://schemas.microsoft.com/office/powerpoint/2010/main" val="202983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1000"/>
                                        <p:tgtEl>
                                          <p:spTgt spid="2">
                                            <p:txEl>
                                              <p:pRg st="7" end="7"/>
                                            </p:txEl>
                                          </p:spTgt>
                                        </p:tgtEl>
                                      </p:cBhvr>
                                    </p:animEffect>
                                    <p:anim calcmode="lin" valueType="num">
                                      <p:cBhvr>
                                        <p:cTn id="4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fade">
                                      <p:cBhvr>
                                        <p:cTn id="51" dur="1000"/>
                                        <p:tgtEl>
                                          <p:spTgt spid="2">
                                            <p:txEl>
                                              <p:pRg st="8" end="8"/>
                                            </p:txEl>
                                          </p:spTgt>
                                        </p:tgtEl>
                                      </p:cBhvr>
                                    </p:animEffect>
                                    <p:anim calcmode="lin" valueType="num">
                                      <p:cBhvr>
                                        <p:cTn id="5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1000"/>
                                        <p:tgtEl>
                                          <p:spTgt spid="2">
                                            <p:txEl>
                                              <p:pRg st="9" end="9"/>
                                            </p:txEl>
                                          </p:spTgt>
                                        </p:tgtEl>
                                      </p:cBhvr>
                                    </p:animEffect>
                                    <p:anim calcmode="lin" valueType="num">
                                      <p:cBhvr>
                                        <p:cTn id="5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Effect transition="in" filter="fade">
                                      <p:cBhvr>
                                        <p:cTn id="63" dur="1000"/>
                                        <p:tgtEl>
                                          <p:spTgt spid="2">
                                            <p:txEl>
                                              <p:pRg st="10" end="10"/>
                                            </p:txEl>
                                          </p:spTgt>
                                        </p:tgtEl>
                                      </p:cBhvr>
                                    </p:animEffect>
                                    <p:anim calcmode="lin" valueType="num">
                                      <p:cBhvr>
                                        <p:cTn id="64"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
                                            <p:txEl>
                                              <p:pRg st="11" end="11"/>
                                            </p:txEl>
                                          </p:spTgt>
                                        </p:tgtEl>
                                        <p:attrNameLst>
                                          <p:attrName>style.visibility</p:attrName>
                                        </p:attrNameLst>
                                      </p:cBhvr>
                                      <p:to>
                                        <p:strVal val="visible"/>
                                      </p:to>
                                    </p:set>
                                    <p:animEffect transition="in" filter="fade">
                                      <p:cBhvr>
                                        <p:cTn id="69" dur="1000"/>
                                        <p:tgtEl>
                                          <p:spTgt spid="2">
                                            <p:txEl>
                                              <p:pRg st="11" end="11"/>
                                            </p:txEl>
                                          </p:spTgt>
                                        </p:tgtEl>
                                      </p:cBhvr>
                                    </p:animEffect>
                                    <p:anim calcmode="lin" valueType="num">
                                      <p:cBhvr>
                                        <p:cTn id="7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71"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
                                            <p:txEl>
                                              <p:pRg st="13" end="13"/>
                                            </p:txEl>
                                          </p:spTgt>
                                        </p:tgtEl>
                                        <p:attrNameLst>
                                          <p:attrName>style.visibility</p:attrName>
                                        </p:attrNameLst>
                                      </p:cBhvr>
                                      <p:to>
                                        <p:strVal val="visible"/>
                                      </p:to>
                                    </p:set>
                                    <p:animEffect transition="in" filter="fade">
                                      <p:cBhvr>
                                        <p:cTn id="76" dur="1000"/>
                                        <p:tgtEl>
                                          <p:spTgt spid="2">
                                            <p:txEl>
                                              <p:pRg st="13" end="13"/>
                                            </p:txEl>
                                          </p:spTgt>
                                        </p:tgtEl>
                                      </p:cBhvr>
                                    </p:animEffect>
                                    <p:anim calcmode="lin" valueType="num">
                                      <p:cBhvr>
                                        <p:cTn id="77"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803" y="152400"/>
            <a:ext cx="7772400" cy="790576"/>
          </a:xfrm>
        </p:spPr>
        <p:txBody>
          <a:bodyPr/>
          <a:lstStyle/>
          <a:p>
            <a:r>
              <a:rPr lang="en-US" dirty="0" smtClean="0"/>
              <a:t>		Preparation - Pets</a:t>
            </a:r>
            <a:endParaRPr lang="en-US" dirty="0"/>
          </a:p>
        </p:txBody>
      </p:sp>
      <p:sp>
        <p:nvSpPr>
          <p:cNvPr id="3" name="Content Placeholder 2"/>
          <p:cNvSpPr>
            <a:spLocks noGrp="1"/>
          </p:cNvSpPr>
          <p:nvPr>
            <p:ph type="body" idx="1"/>
          </p:nvPr>
        </p:nvSpPr>
        <p:spPr>
          <a:xfrm>
            <a:off x="709803" y="1200153"/>
            <a:ext cx="7772400" cy="5686423"/>
          </a:xfrm>
        </p:spPr>
        <p:txBody>
          <a:bodyPr>
            <a:normAutofit/>
          </a:bodyPr>
          <a:lstStyle/>
          <a:p>
            <a:r>
              <a:rPr lang="en-US" sz="2800" b="1" dirty="0">
                <a:solidFill>
                  <a:schemeClr val="tx1"/>
                </a:solidFill>
                <a:latin typeface="Tw Cen MT" panose="020B0602020104020603" pitchFamily="34" charset="0"/>
              </a:rPr>
              <a:t>Prepare Shelter For Your Pet</a:t>
            </a:r>
          </a:p>
          <a:p>
            <a:pPr lvl="1"/>
            <a:r>
              <a:rPr lang="en-US" sz="2400" dirty="0">
                <a:solidFill>
                  <a:schemeClr val="tx1"/>
                </a:solidFill>
                <a:latin typeface="Tw Cen MT" panose="020B0602020104020603" pitchFamily="34" charset="0"/>
              </a:rPr>
              <a:t>L</a:t>
            </a:r>
            <a:r>
              <a:rPr lang="en-US" sz="2400" dirty="0" smtClean="0">
                <a:solidFill>
                  <a:schemeClr val="tx1"/>
                </a:solidFill>
                <a:latin typeface="Tw Cen MT" panose="020B0602020104020603" pitchFamily="34" charset="0"/>
              </a:rPr>
              <a:t>ocal </a:t>
            </a:r>
            <a:r>
              <a:rPr lang="en-US" sz="2400" dirty="0">
                <a:solidFill>
                  <a:schemeClr val="tx1"/>
                </a:solidFill>
                <a:latin typeface="Tw Cen MT" panose="020B0602020104020603" pitchFamily="34" charset="0"/>
              </a:rPr>
              <a:t>emergency management office, animal shelter or animal control office </a:t>
            </a:r>
            <a:endParaRPr lang="en-US" sz="2400" dirty="0" smtClean="0">
              <a:solidFill>
                <a:schemeClr val="tx1"/>
              </a:solidFill>
              <a:latin typeface="Tw Cen MT" panose="020B0602020104020603" pitchFamily="34" charset="0"/>
            </a:endParaRPr>
          </a:p>
          <a:p>
            <a:pPr lvl="1"/>
            <a:r>
              <a:rPr lang="en-US" sz="2400" dirty="0" smtClean="0">
                <a:solidFill>
                  <a:schemeClr val="tx1"/>
                </a:solidFill>
                <a:latin typeface="Tw Cen MT" panose="020B0602020104020603" pitchFamily="34" charset="0"/>
              </a:rPr>
              <a:t>If </a:t>
            </a:r>
            <a:r>
              <a:rPr lang="en-US" sz="2400" dirty="0">
                <a:solidFill>
                  <a:schemeClr val="tx1"/>
                </a:solidFill>
                <a:latin typeface="Tw Cen MT" panose="020B0602020104020603" pitchFamily="34" charset="0"/>
              </a:rPr>
              <a:t>you are unable to return to your home right away, you may need to board your pet. </a:t>
            </a:r>
            <a:endParaRPr lang="en-US" sz="2400" dirty="0" smtClean="0">
              <a:solidFill>
                <a:schemeClr val="tx1"/>
              </a:solidFill>
              <a:latin typeface="Tw Cen MT" panose="020B0602020104020603" pitchFamily="34" charset="0"/>
            </a:endParaRPr>
          </a:p>
          <a:p>
            <a:pPr lvl="1"/>
            <a:r>
              <a:rPr lang="en-US" sz="2400" dirty="0" smtClean="0">
                <a:solidFill>
                  <a:schemeClr val="tx1"/>
                </a:solidFill>
                <a:latin typeface="Tw Cen MT" panose="020B0602020104020603" pitchFamily="34" charset="0"/>
              </a:rPr>
              <a:t>Leaving your pet at home puts them in danger but if </a:t>
            </a:r>
            <a:r>
              <a:rPr lang="en-US" sz="2400" dirty="0">
                <a:solidFill>
                  <a:schemeClr val="tx1"/>
                </a:solidFill>
                <a:latin typeface="Tw Cen MT" panose="020B0602020104020603" pitchFamily="34" charset="0"/>
              </a:rPr>
              <a:t>you have no </a:t>
            </a:r>
            <a:r>
              <a:rPr lang="en-US" sz="2400" dirty="0" smtClean="0">
                <a:solidFill>
                  <a:schemeClr val="tx1"/>
                </a:solidFill>
                <a:latin typeface="Tw Cen MT" panose="020B0602020104020603" pitchFamily="34" charset="0"/>
              </a:rPr>
              <a:t>alternative, </a:t>
            </a:r>
            <a:r>
              <a:rPr lang="en-US" sz="2400" dirty="0">
                <a:solidFill>
                  <a:schemeClr val="tx1"/>
                </a:solidFill>
                <a:latin typeface="Tw Cen MT" panose="020B0602020104020603" pitchFamily="34" charset="0"/>
              </a:rPr>
              <a:t>there are some precautions you must </a:t>
            </a:r>
            <a:r>
              <a:rPr lang="en-US" sz="2400" dirty="0" smtClean="0">
                <a:solidFill>
                  <a:schemeClr val="tx1"/>
                </a:solidFill>
                <a:latin typeface="Tw Cen MT" panose="020B0602020104020603" pitchFamily="34" charset="0"/>
              </a:rPr>
              <a:t>take</a:t>
            </a:r>
            <a:r>
              <a:rPr lang="en-US" sz="2400" dirty="0">
                <a:solidFill>
                  <a:schemeClr val="tx1"/>
                </a:solidFill>
                <a:latin typeface="Tw Cen MT" panose="020B0602020104020603" pitchFamily="34" charset="0"/>
              </a:rPr>
              <a:t>:</a:t>
            </a:r>
            <a:endParaRPr lang="en-US" sz="2400" dirty="0" smtClean="0">
              <a:solidFill>
                <a:schemeClr val="tx1"/>
              </a:solidFill>
              <a:latin typeface="Tw Cen MT" panose="020B0602020104020603" pitchFamily="34" charset="0"/>
            </a:endParaRPr>
          </a:p>
          <a:p>
            <a:pPr lvl="2"/>
            <a:r>
              <a:rPr lang="en-US" sz="2000" dirty="0" smtClean="0">
                <a:solidFill>
                  <a:schemeClr val="tx1"/>
                </a:solidFill>
                <a:latin typeface="Tw Cen MT" panose="020B0602020104020603" pitchFamily="34" charset="0"/>
              </a:rPr>
              <a:t>Confine </a:t>
            </a:r>
            <a:r>
              <a:rPr lang="en-US" sz="2000" dirty="0">
                <a:solidFill>
                  <a:schemeClr val="tx1"/>
                </a:solidFill>
                <a:latin typeface="Tw Cen MT" panose="020B0602020104020603" pitchFamily="34" charset="0"/>
              </a:rPr>
              <a:t>your pet to a safe area inside -</a:t>
            </a:r>
            <a:r>
              <a:rPr lang="en-US" sz="2000" b="1" dirty="0">
                <a:solidFill>
                  <a:schemeClr val="tx1"/>
                </a:solidFill>
                <a:latin typeface="Tw Cen MT" panose="020B0602020104020603" pitchFamily="34" charset="0"/>
              </a:rPr>
              <a:t> </a:t>
            </a:r>
            <a:r>
              <a:rPr lang="en-US" sz="2000" b="1" dirty="0" smtClean="0">
                <a:solidFill>
                  <a:schemeClr val="tx1"/>
                </a:solidFill>
                <a:latin typeface="Tw Cen MT" panose="020B0602020104020603" pitchFamily="34" charset="0"/>
              </a:rPr>
              <a:t>NEVER </a:t>
            </a:r>
            <a:r>
              <a:rPr lang="en-US" sz="2000" dirty="0" smtClean="0">
                <a:solidFill>
                  <a:schemeClr val="tx1"/>
                </a:solidFill>
                <a:latin typeface="Tw Cen MT" panose="020B0602020104020603" pitchFamily="34" charset="0"/>
              </a:rPr>
              <a:t>leave </a:t>
            </a:r>
            <a:r>
              <a:rPr lang="en-US" sz="2000" dirty="0">
                <a:solidFill>
                  <a:schemeClr val="tx1"/>
                </a:solidFill>
                <a:latin typeface="Tw Cen MT" panose="020B0602020104020603" pitchFamily="34" charset="0"/>
              </a:rPr>
              <a:t>your pet chained outside! </a:t>
            </a:r>
            <a:endParaRPr lang="en-US" sz="2000" dirty="0" smtClean="0">
              <a:solidFill>
                <a:schemeClr val="tx1"/>
              </a:solidFill>
              <a:latin typeface="Tw Cen MT" panose="020B0602020104020603" pitchFamily="34" charset="0"/>
            </a:endParaRPr>
          </a:p>
          <a:p>
            <a:pPr lvl="2"/>
            <a:r>
              <a:rPr lang="en-US" sz="2000" dirty="0" smtClean="0">
                <a:solidFill>
                  <a:schemeClr val="tx1"/>
                </a:solidFill>
                <a:latin typeface="Tw Cen MT" panose="020B0602020104020603" pitchFamily="34" charset="0"/>
              </a:rPr>
              <a:t>Leave </a:t>
            </a:r>
            <a:r>
              <a:rPr lang="en-US" sz="2000" dirty="0">
                <a:solidFill>
                  <a:schemeClr val="tx1"/>
                </a:solidFill>
                <a:latin typeface="Tw Cen MT" panose="020B0602020104020603" pitchFamily="34" charset="0"/>
              </a:rPr>
              <a:t>them loose inside your home with food and plenty of water. </a:t>
            </a:r>
            <a:endParaRPr lang="en-US" sz="2000" dirty="0" smtClean="0">
              <a:solidFill>
                <a:schemeClr val="tx1"/>
              </a:solidFill>
              <a:latin typeface="Tw Cen MT" panose="020B0602020104020603" pitchFamily="34" charset="0"/>
            </a:endParaRPr>
          </a:p>
          <a:p>
            <a:pPr lvl="2"/>
            <a:r>
              <a:rPr lang="en-US" sz="2000" dirty="0" smtClean="0">
                <a:solidFill>
                  <a:schemeClr val="tx1"/>
                </a:solidFill>
                <a:latin typeface="Tw Cen MT" panose="020B0602020104020603" pitchFamily="34" charset="0"/>
              </a:rPr>
              <a:t>Place </a:t>
            </a:r>
            <a:r>
              <a:rPr lang="en-US" sz="2000" dirty="0">
                <a:solidFill>
                  <a:schemeClr val="tx1"/>
                </a:solidFill>
                <a:latin typeface="Tw Cen MT" panose="020B0602020104020603" pitchFamily="34" charset="0"/>
              </a:rPr>
              <a:t>a notice outside in a visible area, advising what pets are in the house and where they are located. </a:t>
            </a:r>
            <a:endParaRPr lang="en-US" sz="2000" dirty="0" smtClean="0">
              <a:solidFill>
                <a:schemeClr val="tx1"/>
              </a:solidFill>
              <a:latin typeface="Tw Cen MT" panose="020B0602020104020603" pitchFamily="34" charset="0"/>
            </a:endParaRPr>
          </a:p>
          <a:p>
            <a:pPr lvl="2"/>
            <a:r>
              <a:rPr lang="en-US" sz="2000" dirty="0" smtClean="0">
                <a:solidFill>
                  <a:schemeClr val="tx1"/>
                </a:solidFill>
                <a:latin typeface="Tw Cen MT" panose="020B0602020104020603" pitchFamily="34" charset="0"/>
              </a:rPr>
              <a:t>Provide </a:t>
            </a:r>
            <a:r>
              <a:rPr lang="en-US" sz="2000" dirty="0">
                <a:solidFill>
                  <a:schemeClr val="tx1"/>
                </a:solidFill>
                <a:latin typeface="Tw Cen MT" panose="020B0602020104020603" pitchFamily="34" charset="0"/>
              </a:rPr>
              <a:t>a phone number where you or a contact can be reached as well as the name and number of your </a:t>
            </a:r>
            <a:r>
              <a:rPr lang="en-US" sz="2000" dirty="0" smtClean="0">
                <a:solidFill>
                  <a:schemeClr val="tx1"/>
                </a:solidFill>
                <a:latin typeface="Tw Cen MT" panose="020B0602020104020603" pitchFamily="34" charset="0"/>
              </a:rPr>
              <a:t>vet.</a:t>
            </a:r>
            <a:endParaRPr lang="en-US" sz="20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10097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52400"/>
            <a:ext cx="7772400" cy="714376"/>
          </a:xfrm>
        </p:spPr>
        <p:txBody>
          <a:bodyPr>
            <a:normAutofit fontScale="90000"/>
          </a:bodyPr>
          <a:lstStyle/>
          <a:p>
            <a:r>
              <a:rPr lang="en-US" dirty="0" smtClean="0"/>
              <a:t>		Preparation </a:t>
            </a:r>
            <a:r>
              <a:rPr lang="en-US" dirty="0"/>
              <a:t>- Pets</a:t>
            </a:r>
          </a:p>
        </p:txBody>
      </p:sp>
      <p:sp>
        <p:nvSpPr>
          <p:cNvPr id="3" name="Content Placeholder 2"/>
          <p:cNvSpPr>
            <a:spLocks noGrp="1"/>
          </p:cNvSpPr>
          <p:nvPr>
            <p:ph type="body" idx="1"/>
          </p:nvPr>
        </p:nvSpPr>
        <p:spPr>
          <a:xfrm>
            <a:off x="723450" y="1095377"/>
            <a:ext cx="7772400" cy="5457823"/>
          </a:xfrm>
        </p:spPr>
        <p:txBody>
          <a:bodyPr>
            <a:noAutofit/>
          </a:bodyPr>
          <a:lstStyle/>
          <a:p>
            <a:r>
              <a:rPr lang="en-US" sz="2800" b="1" dirty="0" smtClean="0">
                <a:solidFill>
                  <a:schemeClr val="tx1"/>
                </a:solidFill>
                <a:latin typeface="Tw Cen MT" panose="020B0602020104020603" pitchFamily="34" charset="0"/>
              </a:rPr>
              <a:t>Protect Your Pet During A Disaster</a:t>
            </a:r>
          </a:p>
          <a:p>
            <a:pPr lvl="1"/>
            <a:r>
              <a:rPr lang="en-US" sz="2400" dirty="0">
                <a:solidFill>
                  <a:schemeClr val="tx1"/>
                </a:solidFill>
                <a:latin typeface="Tw Cen MT" panose="020B0602020104020603" pitchFamily="34" charset="0"/>
              </a:rPr>
              <a:t>Bring your pets inside immediately.</a:t>
            </a:r>
          </a:p>
          <a:p>
            <a:pPr lvl="1"/>
            <a:r>
              <a:rPr lang="en-US" sz="2400" dirty="0" smtClean="0">
                <a:solidFill>
                  <a:schemeClr val="tx1"/>
                </a:solidFill>
                <a:latin typeface="Tw Cen MT" panose="020B0602020104020603" pitchFamily="34" charset="0"/>
              </a:rPr>
              <a:t>Have </a:t>
            </a:r>
            <a:r>
              <a:rPr lang="en-US" sz="2400" dirty="0">
                <a:solidFill>
                  <a:schemeClr val="tx1"/>
                </a:solidFill>
                <a:latin typeface="Tw Cen MT" panose="020B0602020104020603" pitchFamily="34" charset="0"/>
              </a:rPr>
              <a:t>newspapers on hand for sanitary purposes. Feed animals moist or canned food so they will need less water to drink</a:t>
            </a:r>
            <a:r>
              <a:rPr lang="en-US" sz="2400" dirty="0" smtClean="0">
                <a:solidFill>
                  <a:schemeClr val="tx1"/>
                </a:solidFill>
                <a:latin typeface="Tw Cen MT" panose="020B0602020104020603" pitchFamily="34" charset="0"/>
              </a:rPr>
              <a:t>.</a:t>
            </a:r>
            <a:endParaRPr lang="en-US" sz="2400" dirty="0">
              <a:solidFill>
                <a:schemeClr val="tx1"/>
              </a:solidFill>
              <a:latin typeface="Tw Cen MT" panose="020B0602020104020603" pitchFamily="34" charset="0"/>
            </a:endParaRPr>
          </a:p>
          <a:p>
            <a:pPr lvl="1"/>
            <a:r>
              <a:rPr lang="en-US" sz="2400" dirty="0">
                <a:solidFill>
                  <a:schemeClr val="tx1"/>
                </a:solidFill>
                <a:latin typeface="Tw Cen MT" panose="020B0602020104020603" pitchFamily="34" charset="0"/>
              </a:rPr>
              <a:t>Separate dogs and cats. </a:t>
            </a:r>
            <a:endParaRPr lang="en-US" sz="2400" dirty="0" smtClean="0">
              <a:solidFill>
                <a:schemeClr val="tx1"/>
              </a:solidFill>
              <a:latin typeface="Tw Cen MT" panose="020B0602020104020603" pitchFamily="34" charset="0"/>
            </a:endParaRPr>
          </a:p>
          <a:p>
            <a:pPr lvl="1"/>
            <a:r>
              <a:rPr lang="en-US" sz="2400" dirty="0" smtClean="0">
                <a:solidFill>
                  <a:schemeClr val="tx1"/>
                </a:solidFill>
                <a:latin typeface="Tw Cen MT" panose="020B0602020104020603" pitchFamily="34" charset="0"/>
              </a:rPr>
              <a:t>If </a:t>
            </a:r>
            <a:r>
              <a:rPr lang="en-US" sz="2400" dirty="0">
                <a:solidFill>
                  <a:schemeClr val="tx1"/>
                </a:solidFill>
                <a:latin typeface="Tw Cen MT" panose="020B0602020104020603" pitchFamily="34" charset="0"/>
              </a:rPr>
              <a:t>you evacuate your home, DO NOT LEAVE YOUR PETS BEHIND! </a:t>
            </a:r>
            <a:endParaRPr lang="en-US" sz="2400" dirty="0" smtClean="0">
              <a:solidFill>
                <a:schemeClr val="tx1"/>
              </a:solidFill>
              <a:latin typeface="Tw Cen MT" panose="020B0602020104020603" pitchFamily="34" charset="0"/>
            </a:endParaRPr>
          </a:p>
          <a:p>
            <a:pPr lvl="1"/>
            <a:r>
              <a:rPr lang="en-US" sz="2400" dirty="0" smtClean="0">
                <a:solidFill>
                  <a:schemeClr val="tx1"/>
                </a:solidFill>
                <a:latin typeface="Tw Cen MT" panose="020B0602020104020603" pitchFamily="34" charset="0"/>
              </a:rPr>
              <a:t>If </a:t>
            </a:r>
            <a:r>
              <a:rPr lang="en-US" sz="2400" dirty="0">
                <a:solidFill>
                  <a:schemeClr val="tx1"/>
                </a:solidFill>
                <a:latin typeface="Tw Cen MT" panose="020B0602020104020603" pitchFamily="34" charset="0"/>
              </a:rPr>
              <a:t>you are going to a public shelter, it is important to understand that animals may not be allowed inside. </a:t>
            </a:r>
            <a:endParaRPr lang="en-US" sz="2400" dirty="0" smtClean="0">
              <a:solidFill>
                <a:schemeClr val="tx1"/>
              </a:solidFill>
              <a:latin typeface="Tw Cen MT" panose="020B0602020104020603" pitchFamily="34" charset="0"/>
            </a:endParaRPr>
          </a:p>
          <a:p>
            <a:pPr lvl="1"/>
            <a:r>
              <a:rPr lang="en-US" sz="2400" dirty="0">
                <a:solidFill>
                  <a:schemeClr val="tx1"/>
                </a:solidFill>
                <a:latin typeface="Tw Cen MT" panose="020B0602020104020603" pitchFamily="34" charset="0"/>
              </a:rPr>
              <a:t>Make a back-up emergency plan in case you can't care for your animals yourself. </a:t>
            </a:r>
          </a:p>
        </p:txBody>
      </p:sp>
    </p:spTree>
    <p:extLst>
      <p:ext uri="{BB962C8B-B14F-4D97-AF65-F5344CB8AC3E}">
        <p14:creationId xmlns:p14="http://schemas.microsoft.com/office/powerpoint/2010/main" val="229821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w Cen MT" pitchFamily="34" charset="0"/>
              </a:rPr>
              <a:t>Introductions</a:t>
            </a:r>
            <a:endParaRPr lang="en-US" dirty="0">
              <a:latin typeface="Tw Cen MT" pitchFamily="34" charset="0"/>
            </a:endParaRPr>
          </a:p>
        </p:txBody>
      </p:sp>
      <p:sp>
        <p:nvSpPr>
          <p:cNvPr id="3" name="Text Placeholder 2"/>
          <p:cNvSpPr>
            <a:spLocks noGrp="1"/>
          </p:cNvSpPr>
          <p:nvPr>
            <p:ph type="body" idx="1"/>
          </p:nvPr>
        </p:nvSpPr>
        <p:spPr>
          <a:xfrm>
            <a:off x="722313" y="2547939"/>
            <a:ext cx="7772400" cy="3319461"/>
          </a:xfrm>
        </p:spPr>
        <p:txBody>
          <a:bodyPr>
            <a:normAutofit/>
          </a:bodyPr>
          <a:lstStyle/>
          <a:p>
            <a:pPr marL="457200" indent="-457200">
              <a:buFont typeface="Arial" pitchFamily="34" charset="0"/>
              <a:buChar char="•"/>
            </a:pPr>
            <a:r>
              <a:rPr lang="en-US" sz="2800" dirty="0" smtClean="0">
                <a:solidFill>
                  <a:schemeClr val="tx1"/>
                </a:solidFill>
                <a:latin typeface="Tw Cen MT" pitchFamily="34" charset="0"/>
              </a:rPr>
              <a:t>Who we are</a:t>
            </a:r>
          </a:p>
          <a:p>
            <a:pPr marL="457200" indent="-457200">
              <a:buFont typeface="Arial" pitchFamily="34" charset="0"/>
              <a:buChar char="•"/>
            </a:pPr>
            <a:r>
              <a:rPr lang="en-US" sz="2800" dirty="0">
                <a:solidFill>
                  <a:schemeClr val="tx1"/>
                </a:solidFill>
                <a:latin typeface="Tw Cen MT" pitchFamily="34" charset="0"/>
              </a:rPr>
              <a:t>W</a:t>
            </a:r>
            <a:r>
              <a:rPr lang="en-US" sz="2800" dirty="0" smtClean="0">
                <a:solidFill>
                  <a:schemeClr val="tx1"/>
                </a:solidFill>
                <a:latin typeface="Tw Cen MT" pitchFamily="34" charset="0"/>
              </a:rPr>
              <a:t>hat we do</a:t>
            </a:r>
          </a:p>
          <a:p>
            <a:pPr marL="1005840" lvl="1" indent="-457200">
              <a:buFont typeface="Arial" pitchFamily="34" charset="0"/>
              <a:buChar char="•"/>
            </a:pPr>
            <a:r>
              <a:rPr lang="en-US" sz="2200" dirty="0" smtClean="0">
                <a:solidFill>
                  <a:schemeClr val="tx1"/>
                </a:solidFill>
                <a:latin typeface="Tw Cen MT" pitchFamily="34" charset="0"/>
              </a:rPr>
              <a:t>PREVENT, PREPARE, RESPOND, RECOVER, AND MITIGATE</a:t>
            </a:r>
            <a:endParaRPr lang="en-US" sz="2200" dirty="0">
              <a:solidFill>
                <a:schemeClr val="tx1"/>
              </a:solidFill>
              <a:latin typeface="Tw Cen MT" pitchFamily="34" charset="0"/>
            </a:endParaRPr>
          </a:p>
          <a:p>
            <a:pPr marL="457200" indent="-457200">
              <a:buFont typeface="Arial" pitchFamily="34" charset="0"/>
              <a:buChar char="•"/>
            </a:pPr>
            <a:r>
              <a:rPr lang="en-US" sz="2800" dirty="0">
                <a:solidFill>
                  <a:schemeClr val="tx1"/>
                </a:solidFill>
                <a:latin typeface="Tw Cen MT" pitchFamily="34" charset="0"/>
              </a:rPr>
              <a:t>Any first-hand experience you have had with a hazard or disaster.</a:t>
            </a:r>
          </a:p>
          <a:p>
            <a:endParaRPr lang="en-US" dirty="0"/>
          </a:p>
        </p:txBody>
      </p:sp>
    </p:spTree>
    <p:extLst>
      <p:ext uri="{BB962C8B-B14F-4D97-AF65-F5344CB8AC3E}">
        <p14:creationId xmlns:p14="http://schemas.microsoft.com/office/powerpoint/2010/main" val="4020872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8600"/>
            <a:ext cx="7772400" cy="714376"/>
          </a:xfrm>
        </p:spPr>
        <p:txBody>
          <a:bodyPr>
            <a:normAutofit fontScale="90000"/>
          </a:bodyPr>
          <a:lstStyle/>
          <a:p>
            <a:r>
              <a:rPr lang="en-US" dirty="0" smtClean="0"/>
              <a:t>		Preparation </a:t>
            </a:r>
            <a:r>
              <a:rPr lang="en-US" dirty="0"/>
              <a:t>- Pets</a:t>
            </a:r>
          </a:p>
        </p:txBody>
      </p:sp>
      <p:sp>
        <p:nvSpPr>
          <p:cNvPr id="3" name="Content Placeholder 2"/>
          <p:cNvSpPr>
            <a:spLocks noGrp="1"/>
          </p:cNvSpPr>
          <p:nvPr>
            <p:ph type="body" idx="1"/>
          </p:nvPr>
        </p:nvSpPr>
        <p:spPr>
          <a:xfrm>
            <a:off x="715489" y="1447800"/>
            <a:ext cx="7772400" cy="5181600"/>
          </a:xfrm>
        </p:spPr>
        <p:txBody>
          <a:bodyPr>
            <a:noAutofit/>
          </a:bodyPr>
          <a:lstStyle/>
          <a:p>
            <a:r>
              <a:rPr lang="en-US" sz="3200" b="1" dirty="0">
                <a:solidFill>
                  <a:schemeClr val="tx1"/>
                </a:solidFill>
                <a:latin typeface="Tw Cen MT" panose="020B0602020104020603" pitchFamily="34" charset="0"/>
              </a:rPr>
              <a:t>Caring For Your Pet After A </a:t>
            </a:r>
            <a:r>
              <a:rPr lang="en-US" sz="3200" b="1" dirty="0" smtClean="0">
                <a:solidFill>
                  <a:schemeClr val="tx1"/>
                </a:solidFill>
                <a:latin typeface="Tw Cen MT" panose="020B0602020104020603" pitchFamily="34" charset="0"/>
              </a:rPr>
              <a:t>Disaster</a:t>
            </a:r>
          </a:p>
          <a:p>
            <a:pPr lvl="1"/>
            <a:endParaRPr lang="en-US" sz="2400" dirty="0" smtClean="0">
              <a:solidFill>
                <a:schemeClr val="tx1"/>
              </a:solidFill>
              <a:latin typeface="Tw Cen MT" panose="020B0602020104020603" pitchFamily="34" charset="0"/>
            </a:endParaRPr>
          </a:p>
          <a:p>
            <a:pPr lvl="1"/>
            <a:r>
              <a:rPr lang="en-US" sz="2400" dirty="0" smtClean="0">
                <a:solidFill>
                  <a:schemeClr val="tx1"/>
                </a:solidFill>
                <a:latin typeface="Tw Cen MT" panose="020B0602020104020603" pitchFamily="34" charset="0"/>
              </a:rPr>
              <a:t>If </a:t>
            </a:r>
            <a:r>
              <a:rPr lang="en-US" sz="2400" dirty="0">
                <a:solidFill>
                  <a:schemeClr val="tx1"/>
                </a:solidFill>
                <a:latin typeface="Tw Cen MT" panose="020B0602020104020603" pitchFamily="34" charset="0"/>
              </a:rPr>
              <a:t>you leave town after a disaster, take your pets with you. Pets are unlikely to survive on their own</a:t>
            </a:r>
            <a:r>
              <a:rPr lang="en-US" sz="2400" dirty="0" smtClean="0">
                <a:solidFill>
                  <a:schemeClr val="tx1"/>
                </a:solidFill>
                <a:latin typeface="Tw Cen MT" panose="020B0602020104020603" pitchFamily="34" charset="0"/>
              </a:rPr>
              <a:t>.</a:t>
            </a:r>
          </a:p>
          <a:p>
            <a:pPr marL="457207" lvl="1" indent="0">
              <a:buNone/>
            </a:pPr>
            <a:endParaRPr lang="en-US" sz="2400" dirty="0">
              <a:solidFill>
                <a:schemeClr val="tx1"/>
              </a:solidFill>
              <a:latin typeface="Tw Cen MT" panose="020B0602020104020603" pitchFamily="34" charset="0"/>
            </a:endParaRPr>
          </a:p>
          <a:p>
            <a:pPr lvl="1"/>
            <a:r>
              <a:rPr lang="en-US" sz="2400" dirty="0">
                <a:solidFill>
                  <a:schemeClr val="tx1"/>
                </a:solidFill>
                <a:latin typeface="Tw Cen MT" panose="020B0602020104020603" pitchFamily="34" charset="0"/>
              </a:rPr>
              <a:t>In the first few days after the disaster, leash your pets when they go outside. Always maintain close contact</a:t>
            </a:r>
            <a:r>
              <a:rPr lang="en-US" sz="2400" dirty="0" smtClean="0">
                <a:solidFill>
                  <a:schemeClr val="tx1"/>
                </a:solidFill>
                <a:latin typeface="Tw Cen MT" panose="020B0602020104020603" pitchFamily="34" charset="0"/>
              </a:rPr>
              <a:t>.</a:t>
            </a:r>
          </a:p>
          <a:p>
            <a:pPr marL="457207" lvl="1" indent="0">
              <a:buNone/>
            </a:pPr>
            <a:endParaRPr lang="en-US" sz="2400" dirty="0" smtClean="0">
              <a:solidFill>
                <a:schemeClr val="tx1"/>
              </a:solidFill>
              <a:latin typeface="Tw Cen MT" panose="020B0602020104020603" pitchFamily="34" charset="0"/>
            </a:endParaRPr>
          </a:p>
          <a:p>
            <a:pPr lvl="1"/>
            <a:r>
              <a:rPr lang="en-US" sz="2400" dirty="0" smtClean="0">
                <a:solidFill>
                  <a:schemeClr val="tx1"/>
                </a:solidFill>
                <a:latin typeface="Tw Cen MT" panose="020B0602020104020603" pitchFamily="34" charset="0"/>
              </a:rPr>
              <a:t>The </a:t>
            </a:r>
            <a:r>
              <a:rPr lang="en-US" sz="2400" dirty="0">
                <a:solidFill>
                  <a:schemeClr val="tx1"/>
                </a:solidFill>
                <a:latin typeface="Tw Cen MT" panose="020B0602020104020603" pitchFamily="34" charset="0"/>
              </a:rPr>
              <a:t>behavior of your pets may change after an emergency. Normally quiet and friendly pets may become aggressive or defensive. Watch animals closely. Leash dogs and place them in a fenced yard with access to shelter and water</a:t>
            </a:r>
            <a:r>
              <a:rPr lang="en-US" sz="2400" dirty="0" smtClean="0">
                <a:solidFill>
                  <a:schemeClr val="tx1"/>
                </a:solidFill>
                <a:latin typeface="Tw Cen MT" panose="020B0602020104020603" pitchFamily="34" charset="0"/>
              </a:rPr>
              <a:t>.</a:t>
            </a:r>
            <a:endParaRPr lang="en-US" sz="24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292526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a:t>
            </a:r>
            <a:endParaRPr lang="en-US" dirty="0"/>
          </a:p>
        </p:txBody>
      </p:sp>
      <p:sp>
        <p:nvSpPr>
          <p:cNvPr id="3" name="Text Placeholder 2"/>
          <p:cNvSpPr>
            <a:spLocks noGrp="1"/>
          </p:cNvSpPr>
          <p:nvPr>
            <p:ph type="body" idx="1"/>
          </p:nvPr>
        </p:nvSpPr>
        <p:spPr/>
        <p:txBody>
          <a:bodyPr>
            <a:normAutofit lnSpcReduction="10000"/>
          </a:bodyPr>
          <a:lstStyle/>
          <a:p>
            <a:pPr marL="342900" indent="-342900">
              <a:buFont typeface="Arial" pitchFamily="34" charset="0"/>
              <a:buChar char="•"/>
            </a:pPr>
            <a:r>
              <a:rPr lang="en-US" dirty="0" smtClean="0">
                <a:solidFill>
                  <a:schemeClr val="tx1"/>
                </a:solidFill>
                <a:latin typeface="Tw Cen MT" pitchFamily="34" charset="0"/>
              </a:rPr>
              <a:t>Know your neighbors.</a:t>
            </a:r>
          </a:p>
          <a:p>
            <a:pPr marL="342900" indent="-342900">
              <a:buFont typeface="Arial" pitchFamily="34" charset="0"/>
              <a:buChar char="•"/>
            </a:pPr>
            <a:r>
              <a:rPr lang="en-US" dirty="0" smtClean="0">
                <a:solidFill>
                  <a:schemeClr val="tx1"/>
                </a:solidFill>
                <a:latin typeface="Tw Cen MT" pitchFamily="34" charset="0"/>
              </a:rPr>
              <a:t>Vocalize your needs.</a:t>
            </a:r>
          </a:p>
          <a:p>
            <a:pPr marL="342900" indent="-342900">
              <a:buFont typeface="Arial" pitchFamily="34" charset="0"/>
              <a:buChar char="•"/>
            </a:pPr>
            <a:r>
              <a:rPr lang="en-US" dirty="0" smtClean="0">
                <a:solidFill>
                  <a:schemeClr val="tx1"/>
                </a:solidFill>
                <a:latin typeface="Tw Cen MT" pitchFamily="34" charset="0"/>
              </a:rPr>
              <a:t>Get involved.</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809618"/>
            <a:ext cx="4191000" cy="2791206"/>
          </a:xfrm>
          <a:prstGeom prst="rect">
            <a:avLst/>
          </a:prstGeom>
        </p:spPr>
      </p:pic>
    </p:spTree>
    <p:extLst>
      <p:ext uri="{BB962C8B-B14F-4D97-AF65-F5344CB8AC3E}">
        <p14:creationId xmlns:p14="http://schemas.microsoft.com/office/powerpoint/2010/main" val="1804040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Bellevue College Trainings</a:t>
            </a:r>
            <a:endParaRPr lang="en-US" dirty="0"/>
          </a:p>
        </p:txBody>
      </p:sp>
      <p:sp>
        <p:nvSpPr>
          <p:cNvPr id="3" name="Text Placeholder 2"/>
          <p:cNvSpPr>
            <a:spLocks noGrp="1"/>
          </p:cNvSpPr>
          <p:nvPr>
            <p:ph type="body" idx="1"/>
          </p:nvPr>
        </p:nvSpPr>
        <p:spPr>
          <a:xfrm>
            <a:off x="722313" y="2547938"/>
            <a:ext cx="7772400" cy="3852861"/>
          </a:xfrm>
        </p:spPr>
        <p:txBody>
          <a:bodyPr/>
          <a:lstStyle/>
          <a:p>
            <a:pPr marL="342900" indent="-342900">
              <a:buFont typeface="Arial" panose="020B0604020202020204" pitchFamily="34" charset="0"/>
              <a:buChar char="•"/>
            </a:pPr>
            <a:r>
              <a:rPr lang="en-US" dirty="0" smtClean="0">
                <a:solidFill>
                  <a:schemeClr val="tx1"/>
                </a:solidFill>
                <a:latin typeface="Tw Cen MT" panose="020B0602020104020603" pitchFamily="34" charset="0"/>
              </a:rPr>
              <a:t>Basic Preparedness</a:t>
            </a:r>
          </a:p>
          <a:p>
            <a:pPr marL="342900" indent="-342900">
              <a:buFont typeface="Arial" panose="020B0604020202020204" pitchFamily="34" charset="0"/>
              <a:buChar char="•"/>
            </a:pPr>
            <a:r>
              <a:rPr lang="en-US" dirty="0" smtClean="0">
                <a:solidFill>
                  <a:schemeClr val="tx1"/>
                </a:solidFill>
                <a:latin typeface="Tw Cen MT" panose="020B0602020104020603" pitchFamily="34" charset="0"/>
              </a:rPr>
              <a:t>Advanced Preparedness</a:t>
            </a:r>
          </a:p>
          <a:p>
            <a:pPr marL="342900" indent="-342900">
              <a:buFont typeface="Arial" panose="020B0604020202020204" pitchFamily="34" charset="0"/>
              <a:buChar char="•"/>
            </a:pPr>
            <a:r>
              <a:rPr lang="en-US" dirty="0" smtClean="0">
                <a:solidFill>
                  <a:schemeClr val="tx1"/>
                </a:solidFill>
                <a:latin typeface="Tw Cen MT" panose="020B0602020104020603" pitchFamily="34" charset="0"/>
              </a:rPr>
              <a:t>Incident Command System</a:t>
            </a:r>
          </a:p>
          <a:p>
            <a:pPr marL="342900" indent="-342900">
              <a:buFont typeface="Arial" panose="020B0604020202020204" pitchFamily="34" charset="0"/>
              <a:buChar char="•"/>
            </a:pPr>
            <a:r>
              <a:rPr lang="en-US" dirty="0" smtClean="0">
                <a:solidFill>
                  <a:schemeClr val="tx1"/>
                </a:solidFill>
                <a:latin typeface="Tw Cen MT" panose="020B0602020104020603" pitchFamily="34" charset="0"/>
              </a:rPr>
              <a:t>Safety Lead</a:t>
            </a:r>
          </a:p>
          <a:p>
            <a:pPr marL="342900" indent="-342900">
              <a:buFont typeface="Arial" panose="020B0604020202020204" pitchFamily="34" charset="0"/>
              <a:buChar char="•"/>
            </a:pPr>
            <a:r>
              <a:rPr lang="en-US" dirty="0" smtClean="0">
                <a:solidFill>
                  <a:schemeClr val="tx1"/>
                </a:solidFill>
                <a:latin typeface="Tw Cen MT" panose="020B0602020104020603" pitchFamily="34" charset="0"/>
              </a:rPr>
              <a:t>Dangerous Intruder</a:t>
            </a:r>
          </a:p>
          <a:p>
            <a:r>
              <a:rPr lang="en-US" dirty="0" smtClean="0">
                <a:solidFill>
                  <a:schemeClr val="tx1"/>
                </a:solidFill>
                <a:latin typeface="Tw Cen MT" panose="020B0602020104020603" pitchFamily="34" charset="0"/>
              </a:rPr>
              <a:t> </a:t>
            </a:r>
            <a:endParaRPr lang="en-US"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3123300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Bellevue College Exercises, Events and Drills</a:t>
            </a:r>
            <a:endParaRPr lang="en-US" dirty="0"/>
          </a:p>
        </p:txBody>
      </p:sp>
      <p:sp>
        <p:nvSpPr>
          <p:cNvPr id="3" name="Text Placeholder 2"/>
          <p:cNvSpPr>
            <a:spLocks noGrp="1"/>
          </p:cNvSpPr>
          <p:nvPr>
            <p:ph type="body" idx="1"/>
          </p:nvPr>
        </p:nvSpPr>
        <p:spPr>
          <a:xfrm>
            <a:off x="722313" y="2547938"/>
            <a:ext cx="7772400" cy="3548061"/>
          </a:xfrm>
        </p:spPr>
        <p:txBody>
          <a:bodyPr>
            <a:normAutofit/>
          </a:bodyPr>
          <a:lstStyle/>
          <a:p>
            <a:pPr marL="342900" indent="-342900">
              <a:buFont typeface="Arial" panose="020B0604020202020204" pitchFamily="34" charset="0"/>
              <a:buChar char="•"/>
            </a:pPr>
            <a:r>
              <a:rPr lang="en-US" dirty="0" smtClean="0">
                <a:solidFill>
                  <a:schemeClr val="tx1"/>
                </a:solidFill>
                <a:latin typeface="Tw Cen MT" panose="020B0602020104020603" pitchFamily="34" charset="0"/>
              </a:rPr>
              <a:t>Lockdowns</a:t>
            </a:r>
          </a:p>
          <a:p>
            <a:pPr marL="342900" indent="-342900">
              <a:buFont typeface="Arial" panose="020B0604020202020204" pitchFamily="34" charset="0"/>
              <a:buChar char="•"/>
            </a:pPr>
            <a:r>
              <a:rPr lang="en-US" dirty="0" smtClean="0">
                <a:solidFill>
                  <a:schemeClr val="tx1"/>
                </a:solidFill>
                <a:latin typeface="Tw Cen MT" panose="020B0602020104020603" pitchFamily="34" charset="0"/>
              </a:rPr>
              <a:t>Evacuations</a:t>
            </a:r>
          </a:p>
          <a:p>
            <a:pPr marL="342900" indent="-342900">
              <a:buFont typeface="Arial" panose="020B0604020202020204" pitchFamily="34" charset="0"/>
              <a:buChar char="•"/>
            </a:pPr>
            <a:r>
              <a:rPr lang="en-US" dirty="0" smtClean="0">
                <a:solidFill>
                  <a:schemeClr val="tx1"/>
                </a:solidFill>
                <a:latin typeface="Tw Cen MT" panose="020B0602020104020603" pitchFamily="34" charset="0"/>
              </a:rPr>
              <a:t>Fire</a:t>
            </a:r>
          </a:p>
          <a:p>
            <a:pPr marL="342900" indent="-342900">
              <a:buFont typeface="Arial" panose="020B0604020202020204" pitchFamily="34" charset="0"/>
              <a:buChar char="•"/>
            </a:pPr>
            <a:r>
              <a:rPr lang="en-US" dirty="0" smtClean="0">
                <a:solidFill>
                  <a:schemeClr val="tx1"/>
                </a:solidFill>
                <a:latin typeface="Tw Cen MT" panose="020B0602020104020603" pitchFamily="34" charset="0"/>
              </a:rPr>
              <a:t>Emergency Operations</a:t>
            </a:r>
          </a:p>
          <a:p>
            <a:pPr marL="342900" indent="-342900">
              <a:buFont typeface="Arial" panose="020B0604020202020204" pitchFamily="34" charset="0"/>
              <a:buChar char="•"/>
            </a:pPr>
            <a:r>
              <a:rPr lang="en-US" dirty="0" smtClean="0">
                <a:solidFill>
                  <a:schemeClr val="tx1"/>
                </a:solidFill>
                <a:latin typeface="Tw Cen MT" panose="020B0602020104020603" pitchFamily="34" charset="0"/>
              </a:rPr>
              <a:t>Joint Exercises</a:t>
            </a:r>
          </a:p>
          <a:p>
            <a:pPr marL="342900" indent="-342900">
              <a:buFont typeface="Arial" panose="020B0604020202020204" pitchFamily="34" charset="0"/>
              <a:buChar char="•"/>
            </a:pPr>
            <a:r>
              <a:rPr lang="en-US" dirty="0" smtClean="0">
                <a:solidFill>
                  <a:schemeClr val="tx1"/>
                </a:solidFill>
                <a:latin typeface="Tw Cen MT" panose="020B0602020104020603" pitchFamily="34" charset="0"/>
              </a:rPr>
              <a:t>Public Outreach Events</a:t>
            </a:r>
          </a:p>
        </p:txBody>
      </p:sp>
    </p:spTree>
    <p:extLst>
      <p:ext uri="{BB962C8B-B14F-4D97-AF65-F5344CB8AC3E}">
        <p14:creationId xmlns:p14="http://schemas.microsoft.com/office/powerpoint/2010/main" val="3157427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Bellevue College Equipment</a:t>
            </a:r>
            <a:endParaRPr lang="en-US" dirty="0"/>
          </a:p>
        </p:txBody>
      </p:sp>
      <p:sp>
        <p:nvSpPr>
          <p:cNvPr id="3" name="Text Placeholder 2"/>
          <p:cNvSpPr>
            <a:spLocks noGrp="1"/>
          </p:cNvSpPr>
          <p:nvPr>
            <p:ph type="body" idx="1"/>
          </p:nvPr>
        </p:nvSpPr>
        <p:spPr>
          <a:xfrm>
            <a:off x="722313" y="2547938"/>
            <a:ext cx="7772400" cy="3624261"/>
          </a:xfrm>
        </p:spPr>
        <p:txBody>
          <a:bodyPr/>
          <a:lstStyle/>
          <a:p>
            <a:pPr marL="342900" indent="-342900">
              <a:buFont typeface="Arial" panose="020B0604020202020204" pitchFamily="34" charset="0"/>
              <a:buChar char="•"/>
            </a:pPr>
            <a:r>
              <a:rPr lang="en-US" dirty="0" smtClean="0">
                <a:solidFill>
                  <a:schemeClr val="tx1"/>
                </a:solidFill>
                <a:latin typeface="Tw Cen MT" panose="020B0602020104020603" pitchFamily="34" charset="0"/>
              </a:rPr>
              <a:t>Crisis Response Boxes</a:t>
            </a:r>
          </a:p>
          <a:p>
            <a:pPr marL="342900" indent="-342900">
              <a:buFont typeface="Arial" panose="020B0604020202020204" pitchFamily="34" charset="0"/>
              <a:buChar char="•"/>
            </a:pPr>
            <a:r>
              <a:rPr lang="en-US" dirty="0" smtClean="0">
                <a:solidFill>
                  <a:schemeClr val="tx1"/>
                </a:solidFill>
                <a:latin typeface="Tw Cen MT" panose="020B0602020104020603" pitchFamily="34" charset="0"/>
              </a:rPr>
              <a:t>AED’s</a:t>
            </a:r>
          </a:p>
          <a:p>
            <a:pPr marL="342900" indent="-342900">
              <a:buFont typeface="Arial" panose="020B0604020202020204" pitchFamily="34" charset="0"/>
              <a:buChar char="•"/>
            </a:pPr>
            <a:r>
              <a:rPr lang="en-US" dirty="0" smtClean="0">
                <a:solidFill>
                  <a:schemeClr val="tx1"/>
                </a:solidFill>
                <a:latin typeface="Tw Cen MT" panose="020B0602020104020603" pitchFamily="34" charset="0"/>
              </a:rPr>
              <a:t>First Aid Kits</a:t>
            </a:r>
          </a:p>
          <a:p>
            <a:pPr marL="342900" indent="-342900">
              <a:buFont typeface="Arial" panose="020B0604020202020204" pitchFamily="34" charset="0"/>
              <a:buChar char="•"/>
            </a:pPr>
            <a:r>
              <a:rPr lang="en-US" dirty="0" smtClean="0">
                <a:solidFill>
                  <a:schemeClr val="tx1"/>
                </a:solidFill>
                <a:latin typeface="Tw Cen MT" panose="020B0602020104020603" pitchFamily="34" charset="0"/>
              </a:rPr>
              <a:t>Safety Backpacks</a:t>
            </a:r>
          </a:p>
          <a:p>
            <a:pPr marL="342900" indent="-342900">
              <a:buFont typeface="Arial" panose="020B0604020202020204" pitchFamily="34" charset="0"/>
              <a:buChar char="•"/>
            </a:pPr>
            <a:r>
              <a:rPr lang="en-US" dirty="0" smtClean="0">
                <a:solidFill>
                  <a:schemeClr val="tx1"/>
                </a:solidFill>
                <a:latin typeface="Tw Cen MT" panose="020B0602020104020603" pitchFamily="34" charset="0"/>
              </a:rPr>
              <a:t>Fire Extinguishers</a:t>
            </a:r>
          </a:p>
          <a:p>
            <a:pPr marL="342900" indent="-342900">
              <a:buFont typeface="Arial" panose="020B0604020202020204" pitchFamily="34" charset="0"/>
              <a:buChar char="•"/>
            </a:pPr>
            <a:r>
              <a:rPr lang="en-US" dirty="0" smtClean="0">
                <a:solidFill>
                  <a:schemeClr val="tx1"/>
                </a:solidFill>
                <a:latin typeface="Tw Cen MT" panose="020B0602020104020603" pitchFamily="34" charset="0"/>
              </a:rPr>
              <a:t>Stair Chairs</a:t>
            </a:r>
          </a:p>
          <a:p>
            <a:pPr marL="342900" indent="-342900">
              <a:buFont typeface="Arial" panose="020B0604020202020204" pitchFamily="34" charset="0"/>
              <a:buChar char="•"/>
            </a:pPr>
            <a:r>
              <a:rPr lang="en-US" dirty="0" smtClean="0">
                <a:solidFill>
                  <a:schemeClr val="tx1"/>
                </a:solidFill>
                <a:latin typeface="Tw Cen MT" panose="020B0602020104020603" pitchFamily="34" charset="0"/>
              </a:rPr>
              <a:t>Alerts</a:t>
            </a:r>
          </a:p>
        </p:txBody>
      </p:sp>
    </p:spTree>
    <p:extLst>
      <p:ext uri="{BB962C8B-B14F-4D97-AF65-F5344CB8AC3E}">
        <p14:creationId xmlns:p14="http://schemas.microsoft.com/office/powerpoint/2010/main" val="347272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4" name="Picture 2" descr="https://fbcdn-sphotos-f-a.akamaihd.net/hphotos-ak-xpf1/t31.0-8/11053159_10153277919124161_3339199048445332172_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6056"/>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880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2353" y="0"/>
            <a:ext cx="5319293" cy="6858000"/>
          </a:xfrm>
          <a:prstGeom prst="rect">
            <a:avLst/>
          </a:prstGeom>
        </p:spPr>
      </p:pic>
    </p:spTree>
    <p:extLst>
      <p:ext uri="{BB962C8B-B14F-4D97-AF65-F5344CB8AC3E}">
        <p14:creationId xmlns:p14="http://schemas.microsoft.com/office/powerpoint/2010/main" val="2666643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762000"/>
          </a:xfrm>
        </p:spPr>
        <p:txBody>
          <a:bodyPr>
            <a:normAutofit/>
          </a:bodyPr>
          <a:lstStyle/>
          <a:p>
            <a:pPr algn="ctr"/>
            <a:r>
              <a:rPr lang="en-US" b="1" dirty="0" smtClean="0"/>
              <a:t>Partnership </a:t>
            </a:r>
            <a:endParaRPr lang="en-US" b="1" dirty="0"/>
          </a:p>
        </p:txBody>
      </p:sp>
      <p:sp>
        <p:nvSpPr>
          <p:cNvPr id="3" name="Content Placeholder 2"/>
          <p:cNvSpPr>
            <a:spLocks noGrp="1"/>
          </p:cNvSpPr>
          <p:nvPr>
            <p:ph idx="1"/>
          </p:nvPr>
        </p:nvSpPr>
        <p:spPr>
          <a:xfrm>
            <a:off x="152400" y="995149"/>
            <a:ext cx="8763000" cy="5562600"/>
          </a:xfrm>
        </p:spPr>
        <p:txBody>
          <a:bodyPr>
            <a:normAutofit/>
          </a:bodyPr>
          <a:lstStyle/>
          <a:p>
            <a:pPr marL="0" lvl="1" indent="0">
              <a:buNone/>
            </a:pPr>
            <a:r>
              <a:rPr lang="en-US" sz="3000" b="1" dirty="0" smtClean="0"/>
              <a:t>Resources:</a:t>
            </a:r>
            <a:endParaRPr lang="en-US" sz="3000" dirty="0"/>
          </a:p>
          <a:p>
            <a:pPr marL="0" lvl="1"/>
            <a:r>
              <a:rPr lang="en-US" b="1" dirty="0" smtClean="0"/>
              <a:t>Community Communication Network</a:t>
            </a:r>
          </a:p>
          <a:p>
            <a:pPr marL="400058" lvl="2"/>
            <a:r>
              <a:rPr lang="en-US" b="1" dirty="0" smtClean="0">
                <a:hlinkClick r:id="rId3"/>
              </a:rPr>
              <a:t>http</a:t>
            </a:r>
            <a:r>
              <a:rPr lang="en-US" b="1" dirty="0">
                <a:hlinkClick r:id="rId3"/>
              </a:rPr>
              <a:t>://</a:t>
            </a:r>
            <a:r>
              <a:rPr lang="en-US" b="1" dirty="0" smtClean="0">
                <a:hlinkClick r:id="rId3"/>
              </a:rPr>
              <a:t>www.kingcounty.gov/healthservices/health/preparedness/VPAT/CCN.aspx</a:t>
            </a:r>
            <a:endParaRPr lang="en-US" b="1" dirty="0" smtClean="0"/>
          </a:p>
          <a:p>
            <a:pPr marL="285709" lvl="1" indent="-285709"/>
            <a:r>
              <a:rPr lang="en-US" b="1" dirty="0" smtClean="0"/>
              <a:t>Ready.gov</a:t>
            </a:r>
          </a:p>
          <a:p>
            <a:pPr marL="685767" lvl="2" indent="-285709"/>
            <a:r>
              <a:rPr lang="en-US" b="1" dirty="0" smtClean="0">
                <a:hlinkClick r:id="rId4"/>
              </a:rPr>
              <a:t>http</a:t>
            </a:r>
            <a:r>
              <a:rPr lang="en-US" b="1" dirty="0">
                <a:hlinkClick r:id="rId4"/>
              </a:rPr>
              <a:t>://</a:t>
            </a:r>
            <a:r>
              <a:rPr lang="en-US" b="1" dirty="0" smtClean="0">
                <a:hlinkClick r:id="rId4"/>
              </a:rPr>
              <a:t>www.ready.gov/make-a-plan</a:t>
            </a:r>
            <a:endParaRPr lang="en-US" b="1" dirty="0"/>
          </a:p>
          <a:p>
            <a:pPr marL="685767" lvl="2" indent="-285709"/>
            <a:r>
              <a:rPr lang="en-US" b="1" dirty="0" smtClean="0">
                <a:hlinkClick r:id="rId5"/>
              </a:rPr>
              <a:t>http</a:t>
            </a:r>
            <a:r>
              <a:rPr lang="en-US" b="1" dirty="0">
                <a:hlinkClick r:id="rId5"/>
              </a:rPr>
              <a:t>://</a:t>
            </a:r>
            <a:r>
              <a:rPr lang="en-US" b="1" dirty="0" smtClean="0">
                <a:hlinkClick r:id="rId5"/>
              </a:rPr>
              <a:t>www.ready.gov/animals</a:t>
            </a:r>
            <a:r>
              <a:rPr lang="en-US" b="1" dirty="0" smtClean="0"/>
              <a:t> </a:t>
            </a:r>
            <a:endParaRPr lang="en-US" b="1" dirty="0"/>
          </a:p>
          <a:p>
            <a:pPr marL="285709" lvl="1" indent="-285709"/>
            <a:r>
              <a:rPr lang="en-US" b="1" dirty="0" smtClean="0"/>
              <a:t>Puget Sound Energy</a:t>
            </a:r>
          </a:p>
          <a:p>
            <a:pPr marL="685767" lvl="2" indent="-285709"/>
            <a:r>
              <a:rPr lang="en-US" b="1" dirty="0" smtClean="0">
                <a:hlinkClick r:id="rId6"/>
              </a:rPr>
              <a:t>https</a:t>
            </a:r>
            <a:r>
              <a:rPr lang="en-US" b="1" dirty="0">
                <a:hlinkClick r:id="rId6"/>
              </a:rPr>
              <a:t>://</a:t>
            </a:r>
            <a:r>
              <a:rPr lang="en-US" b="1" dirty="0" smtClean="0">
                <a:hlinkClick r:id="rId6"/>
              </a:rPr>
              <a:t>pse.com/safety/GetPrepared/Pages/default.aspx</a:t>
            </a:r>
            <a:endParaRPr lang="en-US" b="1" dirty="0"/>
          </a:p>
          <a:p>
            <a:pPr marL="285709" lvl="1" indent="-285709"/>
            <a:r>
              <a:rPr lang="en-US" b="1" dirty="0"/>
              <a:t>American Red </a:t>
            </a:r>
            <a:r>
              <a:rPr lang="en-US" b="1" dirty="0" smtClean="0"/>
              <a:t>Cross</a:t>
            </a:r>
          </a:p>
          <a:p>
            <a:pPr marL="685767" lvl="2" indent="-285709"/>
            <a:r>
              <a:rPr lang="en-US" b="1" dirty="0" smtClean="0">
                <a:hlinkClick r:id="rId7"/>
              </a:rPr>
              <a:t>http</a:t>
            </a:r>
            <a:r>
              <a:rPr lang="en-US" b="1" dirty="0">
                <a:hlinkClick r:id="rId7"/>
              </a:rPr>
              <a:t>://</a:t>
            </a:r>
            <a:r>
              <a:rPr lang="en-US" b="1" dirty="0" smtClean="0">
                <a:hlinkClick r:id="rId7"/>
              </a:rPr>
              <a:t>www.redcross.org/safe-in-the-sound</a:t>
            </a:r>
            <a:endParaRPr lang="en-US" b="1" dirty="0" smtClean="0"/>
          </a:p>
          <a:p>
            <a:pPr marL="285750" lvl="1" indent="-285750"/>
            <a:r>
              <a:rPr lang="en-US" b="1" dirty="0" smtClean="0"/>
              <a:t>Make It Through</a:t>
            </a:r>
            <a:endParaRPr lang="en-US" b="1" dirty="0"/>
          </a:p>
          <a:p>
            <a:pPr marL="685808" lvl="2" indent="-285750"/>
            <a:r>
              <a:rPr lang="en-US" b="1" dirty="0" smtClean="0">
                <a:hlinkClick r:id="rId8"/>
              </a:rPr>
              <a:t>http</a:t>
            </a:r>
            <a:r>
              <a:rPr lang="en-US" b="1" dirty="0">
                <a:hlinkClick r:id="rId8"/>
              </a:rPr>
              <a:t>://makeitthrough.org</a:t>
            </a:r>
            <a:r>
              <a:rPr lang="en-US" b="1" dirty="0" smtClean="0">
                <a:hlinkClick r:id="rId8"/>
              </a:rPr>
              <a:t>/</a:t>
            </a:r>
            <a:endParaRPr lang="en-US" b="1" dirty="0" smtClean="0"/>
          </a:p>
          <a:p>
            <a:pPr marL="685808" lvl="2" indent="-285750"/>
            <a:r>
              <a:rPr lang="en-US" b="1" dirty="0"/>
              <a:t>Build a Kit on a Shoestring </a:t>
            </a:r>
            <a:r>
              <a:rPr lang="en-US" b="1" dirty="0" smtClean="0"/>
              <a:t>Budget   </a:t>
            </a:r>
            <a:r>
              <a:rPr lang="en-US" b="1" dirty="0" smtClean="0">
                <a:hlinkClick r:id="rId9"/>
              </a:rPr>
              <a:t>https</a:t>
            </a:r>
            <a:r>
              <a:rPr lang="en-US" b="1" dirty="0">
                <a:hlinkClick r:id="rId9"/>
              </a:rPr>
              <a:t>://</a:t>
            </a:r>
            <a:r>
              <a:rPr lang="en-US" b="1" dirty="0" smtClean="0">
                <a:hlinkClick r:id="rId9"/>
              </a:rPr>
              <a:t>youtu.be/tSRNP8moKx0</a:t>
            </a:r>
            <a:r>
              <a:rPr lang="en-US" b="1" dirty="0" smtClean="0"/>
              <a:t> </a:t>
            </a:r>
          </a:p>
          <a:p>
            <a:pPr marL="400058" lvl="2" indent="0">
              <a:buNone/>
            </a:pPr>
            <a:endParaRPr lang="en-US" dirty="0" smtClean="0"/>
          </a:p>
          <a:p>
            <a:pPr marL="0" lvl="1" indent="0">
              <a:buNone/>
            </a:pPr>
            <a:endParaRPr lang="en-US" dirty="0" smtClean="0"/>
          </a:p>
          <a:p>
            <a:pPr marL="0" lvl="1" indent="0">
              <a:buNone/>
            </a:pPr>
            <a:endParaRPr lang="en-US" dirty="0"/>
          </a:p>
          <a:p>
            <a:pPr marL="0" lvl="1"/>
            <a:endParaRPr lang="en-US" dirty="0"/>
          </a:p>
        </p:txBody>
      </p:sp>
    </p:spTree>
    <p:extLst>
      <p:ext uri="{BB962C8B-B14F-4D97-AF65-F5344CB8AC3E}">
        <p14:creationId xmlns:p14="http://schemas.microsoft.com/office/powerpoint/2010/main" val="354174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3">
                                            <p:txEl>
                                              <p:pRg st="2" end="2"/>
                                            </p:txEl>
                                          </p:spTgt>
                                        </p:tgtEl>
                                      </p:cBhvr>
                                    </p:animEffect>
                                    <p:animScale>
                                      <p:cBhvr>
                                        <p:cTn id="13" dur="250" autoRev="1" fill="hold"/>
                                        <p:tgtEl>
                                          <p:spTgt spid="3">
                                            <p:txEl>
                                              <p:pRg st="2" end="2"/>
                                            </p:txEl>
                                          </p:spTgt>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3">
                                            <p:txEl>
                                              <p:pRg st="3" end="3"/>
                                            </p:txEl>
                                          </p:spTgt>
                                        </p:tgtEl>
                                      </p:cBhvr>
                                    </p:animEffect>
                                    <p:animScale>
                                      <p:cBhvr>
                                        <p:cTn id="16" dur="250" autoRev="1" fill="hold"/>
                                        <p:tgtEl>
                                          <p:spTgt spid="3">
                                            <p:txEl>
                                              <p:pRg st="3" end="3"/>
                                            </p:txEl>
                                          </p:spTgt>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3">
                                            <p:txEl>
                                              <p:pRg st="4" end="4"/>
                                            </p:txEl>
                                          </p:spTgt>
                                        </p:tgtEl>
                                      </p:cBhvr>
                                    </p:animEffect>
                                    <p:animScale>
                                      <p:cBhvr>
                                        <p:cTn id="19" dur="250" autoRev="1" fill="hold"/>
                                        <p:tgtEl>
                                          <p:spTgt spid="3">
                                            <p:txEl>
                                              <p:pRg st="4" end="4"/>
                                            </p:txEl>
                                          </p:spTgt>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3">
                                            <p:txEl>
                                              <p:pRg st="5" end="5"/>
                                            </p:txEl>
                                          </p:spTgt>
                                        </p:tgtEl>
                                      </p:cBhvr>
                                    </p:animEffect>
                                    <p:animScale>
                                      <p:cBhvr>
                                        <p:cTn id="22" dur="250" autoRev="1" fill="hold"/>
                                        <p:tgtEl>
                                          <p:spTgt spid="3">
                                            <p:txEl>
                                              <p:pRg st="5" end="5"/>
                                            </p:txEl>
                                          </p:spTgt>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3">
                                            <p:txEl>
                                              <p:pRg st="6" end="6"/>
                                            </p:txEl>
                                          </p:spTgt>
                                        </p:tgtEl>
                                      </p:cBhvr>
                                    </p:animEffect>
                                    <p:animScale>
                                      <p:cBhvr>
                                        <p:cTn id="25" dur="250" autoRev="1" fill="hold"/>
                                        <p:tgtEl>
                                          <p:spTgt spid="3">
                                            <p:txEl>
                                              <p:pRg st="6" end="6"/>
                                            </p:txEl>
                                          </p:spTgt>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3">
                                            <p:txEl>
                                              <p:pRg st="7" end="7"/>
                                            </p:txEl>
                                          </p:spTgt>
                                        </p:tgtEl>
                                      </p:cBhvr>
                                    </p:animEffect>
                                    <p:animScale>
                                      <p:cBhvr>
                                        <p:cTn id="28" dur="250" autoRev="1" fill="hold"/>
                                        <p:tgtEl>
                                          <p:spTgt spid="3">
                                            <p:txEl>
                                              <p:pRg st="7" end="7"/>
                                            </p:txEl>
                                          </p:spTgt>
                                        </p:tgtEl>
                                      </p:cBhvr>
                                      <p:by x="105000" y="105000"/>
                                    </p:animScale>
                                  </p:childTnLst>
                                </p:cTn>
                              </p:par>
                              <p:par>
                                <p:cTn id="29" presetID="26" presetClass="emph" presetSubtype="0" fill="hold" grpId="0" nodeType="withEffect">
                                  <p:stCondLst>
                                    <p:cond delay="0"/>
                                  </p:stCondLst>
                                  <p:childTnLst>
                                    <p:animEffect transition="out" filter="fade">
                                      <p:cBhvr>
                                        <p:cTn id="30" dur="500" tmFilter="0, 0; .2, .5; .8, .5; 1, 0"/>
                                        <p:tgtEl>
                                          <p:spTgt spid="3">
                                            <p:txEl>
                                              <p:pRg st="8" end="8"/>
                                            </p:txEl>
                                          </p:spTgt>
                                        </p:tgtEl>
                                      </p:cBhvr>
                                    </p:animEffect>
                                    <p:animScale>
                                      <p:cBhvr>
                                        <p:cTn id="31" dur="250" autoRev="1" fill="hold"/>
                                        <p:tgtEl>
                                          <p:spTgt spid="3">
                                            <p:txEl>
                                              <p:pRg st="8" end="8"/>
                                            </p:txEl>
                                          </p:spTgt>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3">
                                            <p:txEl>
                                              <p:pRg st="9" end="9"/>
                                            </p:txEl>
                                          </p:spTgt>
                                        </p:tgtEl>
                                      </p:cBhvr>
                                    </p:animEffect>
                                    <p:animScale>
                                      <p:cBhvr>
                                        <p:cTn id="34" dur="250" autoRev="1" fill="hold"/>
                                        <p:tgtEl>
                                          <p:spTgt spid="3">
                                            <p:txEl>
                                              <p:pRg st="9" end="9"/>
                                            </p:txEl>
                                          </p:spTgt>
                                        </p:tgtEl>
                                      </p:cBhvr>
                                      <p:by x="105000" y="105000"/>
                                    </p:animScale>
                                  </p:childTnLst>
                                </p:cTn>
                              </p:par>
                              <p:par>
                                <p:cTn id="35" presetID="26" presetClass="emph" presetSubtype="0" fill="hold" grpId="0" nodeType="withEffect">
                                  <p:stCondLst>
                                    <p:cond delay="0"/>
                                  </p:stCondLst>
                                  <p:childTnLst>
                                    <p:animEffect transition="out" filter="fade">
                                      <p:cBhvr>
                                        <p:cTn id="36" dur="500" tmFilter="0, 0; .2, .5; .8, .5; 1, 0"/>
                                        <p:tgtEl>
                                          <p:spTgt spid="3">
                                            <p:txEl>
                                              <p:pRg st="10" end="10"/>
                                            </p:txEl>
                                          </p:spTgt>
                                        </p:tgtEl>
                                      </p:cBhvr>
                                    </p:animEffect>
                                    <p:animScale>
                                      <p:cBhvr>
                                        <p:cTn id="37" dur="250" autoRev="1" fill="hold"/>
                                        <p:tgtEl>
                                          <p:spTgt spid="3">
                                            <p:txEl>
                                              <p:pRg st="10" end="10"/>
                                            </p:txEl>
                                          </p:spTgt>
                                        </p:tgtEl>
                                      </p:cBhvr>
                                      <p:by x="105000" y="105000"/>
                                    </p:animScale>
                                  </p:childTnLst>
                                </p:cTn>
                              </p:par>
                              <p:par>
                                <p:cTn id="38" presetID="26" presetClass="emph" presetSubtype="0" fill="hold" grpId="0" nodeType="withEffect">
                                  <p:stCondLst>
                                    <p:cond delay="0"/>
                                  </p:stCondLst>
                                  <p:childTnLst>
                                    <p:animEffect transition="out" filter="fade">
                                      <p:cBhvr>
                                        <p:cTn id="39" dur="500" tmFilter="0, 0; .2, .5; .8, .5; 1, 0"/>
                                        <p:tgtEl>
                                          <p:spTgt spid="3">
                                            <p:txEl>
                                              <p:pRg st="11" end="11"/>
                                            </p:txEl>
                                          </p:spTgt>
                                        </p:tgtEl>
                                      </p:cBhvr>
                                    </p:animEffect>
                                    <p:animScale>
                                      <p:cBhvr>
                                        <p:cTn id="40" dur="250" autoRev="1" fill="hold"/>
                                        <p:tgtEl>
                                          <p:spTgt spid="3">
                                            <p:txEl>
                                              <p:pRg st="11" end="11"/>
                                            </p:txEl>
                                          </p:spTgt>
                                        </p:tgtEl>
                                      </p:cBhvr>
                                      <p:by x="105000" y="105000"/>
                                    </p:animScale>
                                  </p:childTnLst>
                                </p:cTn>
                              </p:par>
                              <p:par>
                                <p:cTn id="41" presetID="26" presetClass="emph" presetSubtype="0" fill="hold" grpId="0" nodeType="withEffect">
                                  <p:stCondLst>
                                    <p:cond delay="0"/>
                                  </p:stCondLst>
                                  <p:childTnLst>
                                    <p:animEffect transition="out" filter="fade">
                                      <p:cBhvr>
                                        <p:cTn id="42" dur="500" tmFilter="0, 0; .2, .5; .8, .5; 1, 0"/>
                                        <p:tgtEl>
                                          <p:spTgt spid="3">
                                            <p:txEl>
                                              <p:pRg st="12" end="12"/>
                                            </p:txEl>
                                          </p:spTgt>
                                        </p:tgtEl>
                                      </p:cBhvr>
                                    </p:animEffect>
                                    <p:animScale>
                                      <p:cBhvr>
                                        <p:cTn id="43" dur="250" autoRev="1" fill="hold"/>
                                        <p:tgtEl>
                                          <p:spTgt spid="3">
                                            <p:txEl>
                                              <p:pRg st="12" end="1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18882"/>
          </a:xfrm>
        </p:spPr>
        <p:txBody>
          <a:bodyPr>
            <a:normAutofit fontScale="90000"/>
          </a:bodyPr>
          <a:lstStyle/>
          <a:p>
            <a:r>
              <a:rPr lang="en-US" dirty="0" smtClean="0">
                <a:latin typeface="Aharoni" panose="02010803020104030203" pitchFamily="2" charset="-79"/>
                <a:cs typeface="Aharoni" panose="02010803020104030203" pitchFamily="2" charset="-79"/>
              </a:rPr>
              <a:t>		</a:t>
            </a:r>
            <a:r>
              <a:rPr lang="en-US" sz="4400" b="1" dirty="0">
                <a:cs typeface="Aharoni" panose="02010803020104030203" pitchFamily="2" charset="-79"/>
              </a:rPr>
              <a:t> Partnership </a:t>
            </a:r>
            <a:r>
              <a:rPr lang="en-US" sz="4400" b="1" dirty="0" smtClean="0">
                <a:cs typeface="Aharoni" panose="02010803020104030203" pitchFamily="2" charset="-79"/>
              </a:rPr>
              <a:t/>
            </a:r>
            <a:br>
              <a:rPr lang="en-US" sz="4400" b="1" dirty="0" smtClean="0">
                <a:cs typeface="Aharoni" panose="02010803020104030203" pitchFamily="2" charset="-79"/>
              </a:rPr>
            </a:b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79344" y="609600"/>
            <a:ext cx="7935300" cy="5634217"/>
          </a:xfrm>
        </p:spPr>
        <p:txBody>
          <a:bodyPr>
            <a:noAutofit/>
          </a:bodyPr>
          <a:lstStyle/>
          <a:p>
            <a:pPr marL="0" indent="0">
              <a:lnSpc>
                <a:spcPct val="150000"/>
              </a:lnSpc>
              <a:buNone/>
            </a:pPr>
            <a:r>
              <a:rPr lang="en-US" sz="3200" dirty="0">
                <a:latin typeface="Aharoni" panose="02010803020104030203" pitchFamily="2" charset="-79"/>
                <a:cs typeface="Aharoni" panose="02010803020104030203" pitchFamily="2" charset="-79"/>
              </a:rPr>
              <a:t>Get </a:t>
            </a:r>
            <a:r>
              <a:rPr lang="en-US" sz="3200" dirty="0" smtClean="0">
                <a:latin typeface="Aharoni" panose="02010803020104030203" pitchFamily="2" charset="-79"/>
                <a:cs typeface="Aharoni" panose="02010803020104030203" pitchFamily="2" charset="-79"/>
              </a:rPr>
              <a:t>Started – Connect with Us</a:t>
            </a:r>
            <a:endParaRPr lang="en-US" sz="3200" b="1" dirty="0" smtClean="0"/>
          </a:p>
          <a:p>
            <a:pPr>
              <a:lnSpc>
                <a:spcPct val="150000"/>
              </a:lnSpc>
            </a:pPr>
            <a:r>
              <a:rPr lang="en-US" sz="2400" b="1" dirty="0" smtClean="0"/>
              <a:t>City of Bellevue OEM</a:t>
            </a:r>
          </a:p>
          <a:p>
            <a:pPr lvl="1">
              <a:lnSpc>
                <a:spcPct val="150000"/>
              </a:lnSpc>
            </a:pPr>
            <a:r>
              <a:rPr lang="en-US" dirty="0">
                <a:latin typeface="Aharoni" panose="02010803020104030203" pitchFamily="2" charset="-79"/>
                <a:cs typeface="Aharoni" panose="02010803020104030203" pitchFamily="2" charset="-79"/>
                <a:hlinkClick r:id="rId3"/>
              </a:rPr>
              <a:t>http://www.ci.bellevue.wa.us/emergency_preparedness.htm</a:t>
            </a:r>
            <a:endParaRPr lang="en-US" b="1" dirty="0">
              <a:hlinkClick r:id="rId4"/>
            </a:endParaRPr>
          </a:p>
          <a:p>
            <a:pPr lvl="2">
              <a:lnSpc>
                <a:spcPct val="150000"/>
              </a:lnSpc>
            </a:pPr>
            <a:r>
              <a:rPr lang="en-US" b="1" dirty="0" smtClean="0">
                <a:hlinkClick r:id="rId4"/>
              </a:rPr>
              <a:t>www.waystosurvive.org</a:t>
            </a:r>
            <a:r>
              <a:rPr lang="en-US" sz="2400" b="1" dirty="0" smtClean="0"/>
              <a:t> </a:t>
            </a:r>
            <a:r>
              <a:rPr lang="en-US" b="1" dirty="0" smtClean="0"/>
              <a:t>(will take you to same site as above – easier to remember) </a:t>
            </a:r>
            <a:r>
              <a:rPr lang="en-US" b="1" dirty="0" smtClean="0">
                <a:sym typeface="Wingdings" panose="05000000000000000000" pitchFamily="2" charset="2"/>
              </a:rPr>
              <a:t></a:t>
            </a:r>
            <a:endParaRPr lang="en-US" b="1" dirty="0" smtClean="0"/>
          </a:p>
          <a:p>
            <a:pPr>
              <a:lnSpc>
                <a:spcPct val="150000"/>
              </a:lnSpc>
            </a:pPr>
            <a:r>
              <a:rPr lang="en-US" sz="2400" b="1" dirty="0" smtClean="0"/>
              <a:t>Social Media</a:t>
            </a:r>
            <a:endParaRPr lang="en-US" sz="2400" b="1" dirty="0"/>
          </a:p>
          <a:p>
            <a:pPr lvl="1">
              <a:lnSpc>
                <a:spcPct val="150000"/>
              </a:lnSpc>
            </a:pPr>
            <a:r>
              <a:rPr lang="en-US" b="1" dirty="0" smtClean="0">
                <a:hlinkClick r:id="rId5"/>
              </a:rPr>
              <a:t>www.facebook.com/BellevueOEM</a:t>
            </a:r>
            <a:endParaRPr lang="en-US" b="1" dirty="0" smtClean="0"/>
          </a:p>
          <a:p>
            <a:pPr lvl="1">
              <a:lnSpc>
                <a:spcPct val="150000"/>
              </a:lnSpc>
            </a:pPr>
            <a:r>
              <a:rPr lang="en-US" b="1" dirty="0" smtClean="0">
                <a:hlinkClick r:id="rId6"/>
              </a:rPr>
              <a:t>www.twitter.com/BvueOEM</a:t>
            </a:r>
            <a:endParaRPr lang="en-US" b="1" dirty="0" smtClean="0"/>
          </a:p>
          <a:p>
            <a:pPr lvl="1">
              <a:lnSpc>
                <a:spcPct val="150000"/>
              </a:lnSpc>
            </a:pPr>
            <a:r>
              <a:rPr lang="en-US" b="1" dirty="0" smtClean="0">
                <a:hlinkClick r:id="rId7"/>
              </a:rPr>
              <a:t>www.youtube.com/BellevueOEM</a:t>
            </a:r>
            <a:endParaRPr lang="en-US" b="1" dirty="0"/>
          </a:p>
          <a:p>
            <a:pPr marL="457200" lvl="1" indent="0">
              <a:lnSpc>
                <a:spcPct val="150000"/>
              </a:lnSpc>
              <a:buNone/>
            </a:pPr>
            <a:endParaRPr lang="en-US" b="1" dirty="0"/>
          </a:p>
        </p:txBody>
      </p:sp>
    </p:spTree>
    <p:extLst>
      <p:ext uri="{BB962C8B-B14F-4D97-AF65-F5344CB8AC3E}">
        <p14:creationId xmlns:p14="http://schemas.microsoft.com/office/powerpoint/2010/main" val="2688560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2743200"/>
            <a:ext cx="6477000" cy="1795461"/>
          </a:xfrm>
        </p:spPr>
        <p:txBody>
          <a:bodyPr>
            <a:normAutofit/>
          </a:bodyPr>
          <a:lstStyle/>
          <a:p>
            <a:r>
              <a:rPr lang="en-US" dirty="0">
                <a:solidFill>
                  <a:schemeClr val="tx1"/>
                </a:solidFill>
                <a:latin typeface="Tw Cen MT" pitchFamily="34" charset="0"/>
              </a:rPr>
              <a:t>“It is not often that a man can make opportunities for himself. But he can put himself in such shape that when or if the opportunities come he is ready.” </a:t>
            </a:r>
            <a:r>
              <a:rPr lang="en-US" dirty="0" smtClean="0">
                <a:solidFill>
                  <a:schemeClr val="tx1"/>
                </a:solidFill>
                <a:latin typeface="Tw Cen MT" pitchFamily="34" charset="0"/>
              </a:rPr>
              <a:t> </a:t>
            </a:r>
          </a:p>
          <a:p>
            <a:r>
              <a:rPr lang="en-US" dirty="0" smtClean="0">
                <a:solidFill>
                  <a:schemeClr val="tx1"/>
                </a:solidFill>
                <a:latin typeface="Tw Cen MT" pitchFamily="34" charset="0"/>
              </a:rPr>
              <a:t>	- Theodore Roosevelt</a:t>
            </a:r>
            <a:endParaRPr lang="en-US" dirty="0">
              <a:solidFill>
                <a:schemeClr val="tx1"/>
              </a:solidFill>
              <a:latin typeface="Tw Cen MT" pitchFamily="34" charset="0"/>
            </a:endParaRPr>
          </a:p>
        </p:txBody>
      </p:sp>
      <p:sp>
        <p:nvSpPr>
          <p:cNvPr id="9" name="Oval Callout 8"/>
          <p:cNvSpPr/>
          <p:nvPr/>
        </p:nvSpPr>
        <p:spPr>
          <a:xfrm>
            <a:off x="5867400" y="228600"/>
            <a:ext cx="2971800" cy="1828800"/>
          </a:xfrm>
          <a:prstGeom prst="wedgeEllipseCallout">
            <a:avLst>
              <a:gd name="adj1" fmla="val -43000"/>
              <a:gd name="adj2" fmla="val 6465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smtClean="0">
                <a:latin typeface="Tw Cen MT" pitchFamily="34" charset="0"/>
              </a:rPr>
              <a:t>Quote of the Day</a:t>
            </a:r>
            <a:endParaRPr lang="en-US" sz="3200" dirty="0">
              <a:latin typeface="Tw Cen MT" pitchFamily="34" charset="0"/>
            </a:endParaRPr>
          </a:p>
        </p:txBody>
      </p:sp>
    </p:spTree>
    <p:extLst>
      <p:ext uri="{BB962C8B-B14F-4D97-AF65-F5344CB8AC3E}">
        <p14:creationId xmlns:p14="http://schemas.microsoft.com/office/powerpoint/2010/main" val="1524884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03419"/>
            <a:ext cx="4572000" cy="1447800"/>
          </a:xfrm>
        </p:spPr>
        <p:txBody>
          <a:bodyPr/>
          <a:lstStyle/>
          <a:p>
            <a:pPr algn="ctr"/>
            <a:r>
              <a:rPr lang="en-US" dirty="0" smtClean="0">
                <a:latin typeface="Tw Cen MT" pitchFamily="34" charset="0"/>
                <a:cs typeface="Arial" pitchFamily="34" charset="0"/>
              </a:rPr>
              <a:t>The Hazards We Share</a:t>
            </a:r>
            <a:endParaRPr lang="en-US" dirty="0">
              <a:latin typeface="Tw Cen MT"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398" y="3047999"/>
            <a:ext cx="2560643" cy="346048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990600"/>
            <a:ext cx="3474156" cy="260561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599" y="3048000"/>
            <a:ext cx="2311603" cy="346048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6400" y="4254830"/>
            <a:ext cx="3252987" cy="2222170"/>
          </a:xfrm>
          <a:prstGeom prst="rect">
            <a:avLst/>
          </a:prstGeom>
        </p:spPr>
      </p:pic>
    </p:spTree>
    <p:extLst>
      <p:ext uri="{BB962C8B-B14F-4D97-AF65-F5344CB8AC3E}">
        <p14:creationId xmlns:p14="http://schemas.microsoft.com/office/powerpoint/2010/main" val="11399638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914400" y="5181600"/>
            <a:ext cx="7315200" cy="1219200"/>
          </a:xfrm>
        </p:spPr>
        <p:txBody>
          <a:bodyPr>
            <a:normAutofit/>
          </a:bodyPr>
          <a:lstStyle/>
          <a:p>
            <a:r>
              <a:rPr lang="en-US" sz="2400" dirty="0">
                <a:latin typeface="Tw Cen MT" pitchFamily="34" charset="0"/>
                <a:cs typeface="Helvetica Light"/>
              </a:rPr>
              <a:t>We can’t control when disasters or acts of terror happen.</a:t>
            </a:r>
            <a:r>
              <a:rPr lang="en-US" sz="2400" b="1" dirty="0">
                <a:solidFill>
                  <a:srgbClr val="F5C43C"/>
                </a:solidFill>
                <a:latin typeface="Tw Cen MT" pitchFamily="34" charset="0"/>
                <a:cs typeface="Helvetica"/>
              </a:rPr>
              <a:t/>
            </a:r>
            <a:br>
              <a:rPr lang="en-US" sz="2400" b="1" dirty="0">
                <a:solidFill>
                  <a:srgbClr val="F5C43C"/>
                </a:solidFill>
                <a:latin typeface="Tw Cen MT" pitchFamily="34" charset="0"/>
                <a:cs typeface="Helvetica"/>
              </a:rPr>
            </a:br>
            <a:r>
              <a:rPr lang="en-US" sz="2400" dirty="0" smtClean="0">
                <a:latin typeface="Tw Cen MT" pitchFamily="34" charset="0"/>
                <a:cs typeface="Helvetica Light"/>
              </a:rPr>
              <a:t>What </a:t>
            </a:r>
            <a:r>
              <a:rPr lang="en-US" sz="2400" dirty="0">
                <a:latin typeface="Tw Cen MT" pitchFamily="34" charset="0"/>
                <a:cs typeface="Helvetica Light"/>
              </a:rPr>
              <a:t>we can do is be ready -- gather </a:t>
            </a:r>
            <a:r>
              <a:rPr lang="en-US" sz="2400" dirty="0" smtClean="0">
                <a:latin typeface="Tw Cen MT" pitchFamily="34" charset="0"/>
                <a:cs typeface="Helvetica Light"/>
              </a:rPr>
              <a:t>together, build </a:t>
            </a:r>
            <a:r>
              <a:rPr lang="en-US" sz="2400" dirty="0">
                <a:latin typeface="Tw Cen MT" pitchFamily="34" charset="0"/>
                <a:cs typeface="Helvetica Light"/>
              </a:rPr>
              <a:t>a culture of preparedness, and be safer as a result.</a:t>
            </a:r>
            <a:endParaRPr lang="en-US" sz="2400" b="1" dirty="0">
              <a:latin typeface="Tw Cen MT" pitchFamily="34" charset="0"/>
              <a:cs typeface="Helvetica"/>
            </a:endParaRPr>
          </a:p>
          <a:p>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11794" b="11794"/>
          <a:stretch>
            <a:fillRect/>
          </a:stretch>
        </p:blipFill>
        <p:spPr/>
      </p:pic>
    </p:spTree>
    <p:extLst>
      <p:ext uri="{BB962C8B-B14F-4D97-AF65-F5344CB8AC3E}">
        <p14:creationId xmlns:p14="http://schemas.microsoft.com/office/powerpoint/2010/main" val="2694247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1"/>
            <a:ext cx="7772400" cy="2009776"/>
          </a:xfrm>
        </p:spPr>
        <p:txBody>
          <a:bodyPr>
            <a:normAutofit fontScale="90000"/>
          </a:bodyPr>
          <a:lstStyle/>
          <a:p>
            <a:pPr algn="ctr"/>
            <a:r>
              <a:rPr lang="en-US" dirty="0" smtClean="0"/>
              <a:t>THANK YOU!!!!</a:t>
            </a:r>
            <a:br>
              <a:rPr lang="en-US" dirty="0" smtClean="0"/>
            </a:br>
            <a:r>
              <a:rPr lang="en-US" dirty="0" smtClean="0"/>
              <a:t/>
            </a:r>
            <a:br>
              <a:rPr lang="en-US" dirty="0" smtClean="0"/>
            </a:br>
            <a:r>
              <a:rPr lang="en-US" dirty="0" smtClean="0"/>
              <a:t>QUESTIONS~COMMENTS~CONCERNS</a:t>
            </a:r>
            <a:endParaRPr lang="en-US" sz="2700" dirty="0"/>
          </a:p>
        </p:txBody>
      </p:sp>
      <p:sp>
        <p:nvSpPr>
          <p:cNvPr id="3" name="Text Placeholder 2"/>
          <p:cNvSpPr>
            <a:spLocks noGrp="1"/>
          </p:cNvSpPr>
          <p:nvPr>
            <p:ph type="body" idx="1"/>
          </p:nvPr>
        </p:nvSpPr>
        <p:spPr>
          <a:xfrm>
            <a:off x="341313" y="2971801"/>
            <a:ext cx="4267200" cy="2971800"/>
          </a:xfrm>
        </p:spPr>
        <p:txBody>
          <a:bodyPr>
            <a:normAutofit/>
          </a:bodyPr>
          <a:lstStyle/>
          <a:p>
            <a:pPr marL="320040" lvl="1" indent="0" algn="ctr"/>
            <a:r>
              <a:rPr lang="en-US" sz="2000" dirty="0" smtClean="0">
                <a:solidFill>
                  <a:schemeClr val="tx1"/>
                </a:solidFill>
                <a:latin typeface="Tw Cen MT" pitchFamily="34" charset="0"/>
              </a:rPr>
              <a:t>Sophia L. Lopez</a:t>
            </a:r>
          </a:p>
          <a:p>
            <a:pPr marL="320040" lvl="1" indent="0" algn="ctr"/>
            <a:r>
              <a:rPr lang="en-US" sz="2000" dirty="0" smtClean="0">
                <a:solidFill>
                  <a:schemeClr val="tx1"/>
                </a:solidFill>
                <a:latin typeface="Tw Cen MT" pitchFamily="34" charset="0"/>
              </a:rPr>
              <a:t>Emergency Management Coordinator</a:t>
            </a:r>
          </a:p>
          <a:p>
            <a:pPr marL="320040" lvl="1" indent="0" algn="ctr"/>
            <a:r>
              <a:rPr lang="en-US" sz="2000" dirty="0" smtClean="0">
                <a:solidFill>
                  <a:schemeClr val="tx1"/>
                </a:solidFill>
                <a:latin typeface="Tw Cen MT" pitchFamily="34" charset="0"/>
              </a:rPr>
              <a:t>Vulnerable Populations and Outreach</a:t>
            </a:r>
          </a:p>
          <a:p>
            <a:pPr marL="320040" lvl="1" indent="0" algn="ctr"/>
            <a:endParaRPr lang="en-US" sz="2000" dirty="0" smtClean="0">
              <a:solidFill>
                <a:schemeClr val="tx1"/>
              </a:solidFill>
              <a:latin typeface="Tw Cen MT" pitchFamily="34" charset="0"/>
            </a:endParaRPr>
          </a:p>
          <a:p>
            <a:pPr marL="320040" lvl="1" indent="0" algn="ctr"/>
            <a:r>
              <a:rPr lang="en-US" sz="2000" dirty="0" smtClean="0">
                <a:solidFill>
                  <a:schemeClr val="tx1"/>
                </a:solidFill>
                <a:latin typeface="Tw Cen MT" pitchFamily="34" charset="0"/>
                <a:hlinkClick r:id="rId3"/>
              </a:rPr>
              <a:t>SLopez@bellevuewa.gov</a:t>
            </a:r>
            <a:endParaRPr lang="en-US" sz="2000" dirty="0" smtClean="0">
              <a:solidFill>
                <a:schemeClr val="tx1"/>
              </a:solidFill>
              <a:latin typeface="Tw Cen MT" pitchFamily="34" charset="0"/>
            </a:endParaRPr>
          </a:p>
          <a:p>
            <a:pPr marL="320040" lvl="1" indent="0" algn="ctr"/>
            <a:r>
              <a:rPr lang="en-US" sz="2000" dirty="0" smtClean="0">
                <a:solidFill>
                  <a:schemeClr val="tx1"/>
                </a:solidFill>
                <a:latin typeface="Tw Cen MT" pitchFamily="34" charset="0"/>
              </a:rPr>
              <a:t>O: </a:t>
            </a:r>
            <a:r>
              <a:rPr lang="en-US" sz="2000" dirty="0">
                <a:solidFill>
                  <a:schemeClr val="tx1"/>
                </a:solidFill>
                <a:latin typeface="Tw Cen MT" pitchFamily="34" charset="0"/>
              </a:rPr>
              <a:t>(425) </a:t>
            </a:r>
            <a:r>
              <a:rPr lang="en-US" sz="2000" dirty="0" smtClean="0">
                <a:solidFill>
                  <a:schemeClr val="tx1"/>
                </a:solidFill>
                <a:latin typeface="Tw Cen MT" pitchFamily="34" charset="0"/>
              </a:rPr>
              <a:t>452-4161 </a:t>
            </a:r>
          </a:p>
          <a:p>
            <a:pPr marL="320040" lvl="1" indent="0"/>
            <a:endParaRPr lang="en-US" sz="2000" dirty="0" smtClean="0">
              <a:solidFill>
                <a:schemeClr val="tx1"/>
              </a:solidFill>
              <a:latin typeface="Tw Cen MT" pitchFamily="34" charset="0"/>
            </a:endParaRPr>
          </a:p>
          <a:p>
            <a:pPr marL="320040" lvl="1" indent="0"/>
            <a:endParaRPr lang="en-US" sz="2000" dirty="0">
              <a:solidFill>
                <a:schemeClr val="tx1"/>
              </a:solidFill>
              <a:latin typeface="Tw Cen MT" pitchFamily="34" charset="0"/>
            </a:endParaRPr>
          </a:p>
          <a:p>
            <a:pPr marL="320040" lvl="1" indent="0"/>
            <a:endParaRPr lang="en-US" sz="2000" dirty="0">
              <a:solidFill>
                <a:schemeClr val="tx1"/>
              </a:solidFill>
              <a:latin typeface="Tw Cen MT" pitchFamily="34" charset="0"/>
            </a:endParaRPr>
          </a:p>
          <a:p>
            <a:endParaRPr lang="en-US" dirty="0"/>
          </a:p>
        </p:txBody>
      </p:sp>
      <p:pic>
        <p:nvPicPr>
          <p:cNvPr id="4" name="Picture 3"/>
          <p:cNvPicPr>
            <a:picLocks noChangeAspect="1"/>
          </p:cNvPicPr>
          <p:nvPr/>
        </p:nvPicPr>
        <p:blipFill>
          <a:blip r:embed="rId4"/>
          <a:stretch>
            <a:fillRect/>
          </a:stretch>
        </p:blipFill>
        <p:spPr>
          <a:xfrm>
            <a:off x="4196660" y="2971801"/>
            <a:ext cx="4298053" cy="3657600"/>
          </a:xfrm>
          <a:prstGeom prst="rect">
            <a:avLst/>
          </a:prstGeom>
        </p:spPr>
      </p:pic>
    </p:spTree>
    <p:extLst>
      <p:ext uri="{BB962C8B-B14F-4D97-AF65-F5344CB8AC3E}">
        <p14:creationId xmlns:p14="http://schemas.microsoft.com/office/powerpoint/2010/main" val="4020762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Disasters Hit the Elderly Hard</a:t>
            </a:r>
            <a:endParaRPr lang="en-US" b="1" dirty="0"/>
          </a:p>
        </p:txBody>
      </p:sp>
      <p:sp>
        <p:nvSpPr>
          <p:cNvPr id="3" name="Text Placeholder 2"/>
          <p:cNvSpPr>
            <a:spLocks noGrp="1"/>
          </p:cNvSpPr>
          <p:nvPr>
            <p:ph type="body" sz="half" idx="2"/>
          </p:nvPr>
        </p:nvSpPr>
        <p:spPr>
          <a:xfrm>
            <a:off x="914400" y="5445824"/>
            <a:ext cx="7315200" cy="1259775"/>
          </a:xfrm>
        </p:spPr>
        <p:txBody>
          <a:bodyPr>
            <a:noAutofit/>
          </a:bodyPr>
          <a:lstStyle/>
          <a:p>
            <a:r>
              <a:rPr lang="en-US" sz="2000" dirty="0">
                <a:latin typeface="Tw Cen MT" pitchFamily="34" charset="0"/>
              </a:rPr>
              <a:t>About two weeks after </a:t>
            </a:r>
            <a:r>
              <a:rPr lang="en-US" sz="2000" dirty="0">
                <a:latin typeface="Tw Cen MT" pitchFamily="34" charset="0"/>
                <a:hlinkClick r:id="rId3"/>
              </a:rPr>
              <a:t>Hurricane Sandy</a:t>
            </a:r>
            <a:r>
              <a:rPr lang="en-US" sz="2000" dirty="0">
                <a:latin typeface="Tw Cen MT" pitchFamily="34" charset="0"/>
              </a:rPr>
              <a:t> hit in 2012, the New York Times reported that </a:t>
            </a:r>
            <a:r>
              <a:rPr lang="en-US" sz="2000" dirty="0">
                <a:latin typeface="Tw Cen MT" pitchFamily="34" charset="0"/>
                <a:hlinkClick r:id="rId4"/>
              </a:rPr>
              <a:t>close to half of those who died</a:t>
            </a:r>
            <a:r>
              <a:rPr lang="en-US" sz="2000" dirty="0">
                <a:latin typeface="Tw Cen MT" pitchFamily="34" charset="0"/>
              </a:rPr>
              <a:t> in the storm were 65 or older. Many of these elderly victims drowned at home; others died from storm-related injuries, hypothermia and other causes.</a:t>
            </a:r>
          </a:p>
        </p:txBody>
      </p:sp>
      <p:pic>
        <p:nvPicPr>
          <p:cNvPr id="5" name="Picture Placeholder 4"/>
          <p:cNvPicPr>
            <a:picLocks noGrp="1" noChangeAspect="1"/>
          </p:cNvPicPr>
          <p:nvPr>
            <p:ph type="pic" idx="1"/>
          </p:nvPr>
        </p:nvPicPr>
        <p:blipFill>
          <a:blip r:embed="rId5">
            <a:extLst>
              <a:ext uri="{28A0092B-C50C-407E-A947-70E740481C1C}">
                <a14:useLocalDpi xmlns:a14="http://schemas.microsoft.com/office/drawing/2010/main" val="0"/>
              </a:ext>
            </a:extLst>
          </a:blip>
          <a:srcRect t="4764" b="4764"/>
          <a:stretch>
            <a:fillRect/>
          </a:stretch>
        </p:blipFill>
        <p:spPr/>
      </p:pic>
    </p:spTree>
    <p:extLst>
      <p:ext uri="{BB962C8B-B14F-4D97-AF65-F5344CB8AC3E}">
        <p14:creationId xmlns:p14="http://schemas.microsoft.com/office/powerpoint/2010/main" val="2443660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solidFill>
                  <a:schemeClr val="tx1"/>
                </a:solidFill>
                <a:latin typeface="Tw Cen MT" pitchFamily="34" charset="0"/>
              </a:rPr>
              <a:t>Brainstorm some factors associated with the aging process that might affect an older adult’s ability to respond in a crisis. </a:t>
            </a:r>
            <a:endParaRPr lang="en-US" dirty="0">
              <a:solidFill>
                <a:schemeClr val="tx1"/>
              </a:solidFill>
              <a:latin typeface="Tw Cen MT" pitchFamily="34" charset="0"/>
            </a:endParaRPr>
          </a:p>
        </p:txBody>
      </p:sp>
      <p:sp>
        <p:nvSpPr>
          <p:cNvPr id="3" name="Title 2"/>
          <p:cNvSpPr>
            <a:spLocks noGrp="1"/>
          </p:cNvSpPr>
          <p:nvPr>
            <p:ph type="ctrTitle"/>
          </p:nvPr>
        </p:nvSpPr>
        <p:spPr/>
        <p:txBody>
          <a:bodyPr/>
          <a:lstStyle/>
          <a:p>
            <a:r>
              <a:rPr lang="en-US" dirty="0" smtClean="0">
                <a:latin typeface="Tw Cen MT" pitchFamily="34" charset="0"/>
              </a:rPr>
              <a:t>Why are the elderly so disproportionately </a:t>
            </a:r>
            <a:r>
              <a:rPr lang="en-US" dirty="0">
                <a:latin typeface="Tw Cen MT" pitchFamily="34" charset="0"/>
              </a:rPr>
              <a:t>i</a:t>
            </a:r>
            <a:r>
              <a:rPr lang="en-US" dirty="0" smtClean="0">
                <a:latin typeface="Tw Cen MT" pitchFamily="34" charset="0"/>
              </a:rPr>
              <a:t>mpacted? </a:t>
            </a:r>
            <a:endParaRPr lang="en-US" dirty="0">
              <a:latin typeface="Tw Cen MT" pitchFamily="34" charset="0"/>
            </a:endParaRPr>
          </a:p>
        </p:txBody>
      </p:sp>
    </p:spTree>
    <p:extLst>
      <p:ext uri="{BB962C8B-B14F-4D97-AF65-F5344CB8AC3E}">
        <p14:creationId xmlns:p14="http://schemas.microsoft.com/office/powerpoint/2010/main" val="3089401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743200"/>
            <a:ext cx="1609040" cy="3785075"/>
          </a:xfrm>
          <a:prstGeom prst="rect">
            <a:avLst/>
          </a:prstGeom>
        </p:spPr>
      </p:pic>
      <p:sp>
        <p:nvSpPr>
          <p:cNvPr id="2" name="Title 1"/>
          <p:cNvSpPr>
            <a:spLocks noGrp="1"/>
          </p:cNvSpPr>
          <p:nvPr>
            <p:ph type="title"/>
          </p:nvPr>
        </p:nvSpPr>
        <p:spPr/>
        <p:txBody>
          <a:bodyPr/>
          <a:lstStyle/>
          <a:p>
            <a:r>
              <a:rPr lang="en-US" dirty="0">
                <a:latin typeface="Tw Cen MT" pitchFamily="34" charset="0"/>
              </a:rPr>
              <a:t>The All-Hazard Approach</a:t>
            </a:r>
            <a:endParaRPr lang="en-US" dirty="0"/>
          </a:p>
        </p:txBody>
      </p:sp>
      <p:sp>
        <p:nvSpPr>
          <p:cNvPr id="3" name="Text Placeholder 2"/>
          <p:cNvSpPr>
            <a:spLocks noGrp="1"/>
          </p:cNvSpPr>
          <p:nvPr>
            <p:ph type="body" idx="1"/>
          </p:nvPr>
        </p:nvSpPr>
        <p:spPr>
          <a:xfrm>
            <a:off x="722313" y="2547938"/>
            <a:ext cx="6135687" cy="3167062"/>
          </a:xfrm>
        </p:spPr>
        <p:txBody>
          <a:bodyPr>
            <a:normAutofit/>
          </a:bodyPr>
          <a:lstStyle/>
          <a:p>
            <a:pPr marL="342900" indent="-342900">
              <a:buFont typeface="Arial" pitchFamily="34" charset="0"/>
              <a:buChar char="•"/>
            </a:pPr>
            <a:r>
              <a:rPr lang="en-US" dirty="0" smtClean="0">
                <a:solidFill>
                  <a:schemeClr val="tx1"/>
                </a:solidFill>
                <a:latin typeface="Tw Cen MT" pitchFamily="34" charset="0"/>
              </a:rPr>
              <a:t>Planning</a:t>
            </a:r>
          </a:p>
          <a:p>
            <a:pPr marL="342900" indent="-342900">
              <a:buFont typeface="Arial" pitchFamily="34" charset="0"/>
              <a:buChar char="•"/>
            </a:pPr>
            <a:r>
              <a:rPr lang="en-US" dirty="0" smtClean="0">
                <a:solidFill>
                  <a:schemeClr val="tx1"/>
                </a:solidFill>
                <a:latin typeface="Tw Cen MT" pitchFamily="34" charset="0"/>
              </a:rPr>
              <a:t>Preparation</a:t>
            </a:r>
          </a:p>
          <a:p>
            <a:pPr marL="342900" indent="-342900">
              <a:buFont typeface="Arial" pitchFamily="34" charset="0"/>
              <a:buChar char="•"/>
            </a:pPr>
            <a:r>
              <a:rPr lang="en-US" dirty="0" smtClean="0">
                <a:solidFill>
                  <a:schemeClr val="tx1"/>
                </a:solidFill>
                <a:latin typeface="Tw Cen MT" pitchFamily="34" charset="0"/>
              </a:rPr>
              <a:t>Partnership</a:t>
            </a:r>
            <a:endParaRPr lang="en-US" dirty="0">
              <a:solidFill>
                <a:schemeClr val="tx1"/>
              </a:solidFill>
              <a:latin typeface="Tw Cen MT" pitchFamily="34" charset="0"/>
            </a:endParaRPr>
          </a:p>
        </p:txBody>
      </p:sp>
    </p:spTree>
    <p:extLst>
      <p:ext uri="{BB962C8B-B14F-4D97-AF65-F5344CB8AC3E}">
        <p14:creationId xmlns:p14="http://schemas.microsoft.com/office/powerpoint/2010/main" val="3171593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Text Placeholder 2"/>
          <p:cNvSpPr>
            <a:spLocks noGrp="1"/>
          </p:cNvSpPr>
          <p:nvPr>
            <p:ph type="body" idx="1"/>
          </p:nvPr>
        </p:nvSpPr>
        <p:spPr>
          <a:xfrm>
            <a:off x="722313" y="2547939"/>
            <a:ext cx="7772400" cy="4157661"/>
          </a:xfrm>
        </p:spPr>
        <p:txBody>
          <a:bodyPr>
            <a:normAutofit/>
          </a:bodyPr>
          <a:lstStyle/>
          <a:p>
            <a:pPr marL="342900" indent="-342900">
              <a:buFont typeface="Arial" pitchFamily="34" charset="0"/>
              <a:buChar char="•"/>
            </a:pPr>
            <a:r>
              <a:rPr lang="en-US" dirty="0" smtClean="0">
                <a:solidFill>
                  <a:schemeClr val="tx1"/>
                </a:solidFill>
                <a:latin typeface="Tw Cen MT" pitchFamily="34" charset="0"/>
              </a:rPr>
              <a:t>Communications</a:t>
            </a:r>
          </a:p>
          <a:p>
            <a:pPr marL="342900" indent="-342900">
              <a:buFont typeface="Arial" pitchFamily="34" charset="0"/>
              <a:buChar char="•"/>
            </a:pPr>
            <a:r>
              <a:rPr lang="en-US" dirty="0" smtClean="0">
                <a:solidFill>
                  <a:schemeClr val="tx1"/>
                </a:solidFill>
                <a:latin typeface="Tw Cen MT" pitchFamily="34" charset="0"/>
              </a:rPr>
              <a:t>Evaluate your surroundings</a:t>
            </a:r>
          </a:p>
          <a:p>
            <a:pPr marL="342900" indent="-342900">
              <a:buFont typeface="Arial" pitchFamily="34" charset="0"/>
              <a:buChar char="•"/>
            </a:pPr>
            <a:r>
              <a:rPr lang="en-US" altLang="en-US" sz="2400" dirty="0" smtClean="0">
                <a:solidFill>
                  <a:schemeClr val="tx1"/>
                </a:solidFill>
                <a:latin typeface="Tw Cen MT" panose="020B0602020104020603" pitchFamily="34" charset="0"/>
              </a:rPr>
              <a:t>Decide </a:t>
            </a:r>
            <a:r>
              <a:rPr lang="en-US" altLang="en-US" sz="2400" dirty="0">
                <a:solidFill>
                  <a:schemeClr val="tx1"/>
                </a:solidFill>
                <a:latin typeface="Tw Cen MT" panose="020B0602020104020603" pitchFamily="34" charset="0"/>
              </a:rPr>
              <a:t>to stay or change locations</a:t>
            </a:r>
          </a:p>
          <a:p>
            <a:pPr lvl="2"/>
            <a:r>
              <a:rPr lang="en-US" altLang="en-US" sz="2400" dirty="0" smtClean="0">
                <a:solidFill>
                  <a:schemeClr val="tx1"/>
                </a:solidFill>
                <a:latin typeface="Tw Cen MT" panose="020B0602020104020603" pitchFamily="34" charset="0"/>
              </a:rPr>
              <a:t>Critical </a:t>
            </a:r>
            <a:r>
              <a:rPr lang="en-US" altLang="en-US" sz="2400" dirty="0">
                <a:solidFill>
                  <a:schemeClr val="tx1"/>
                </a:solidFill>
                <a:latin typeface="Tw Cen MT" panose="020B0602020104020603" pitchFamily="34" charset="0"/>
              </a:rPr>
              <a:t>early decision in </a:t>
            </a:r>
            <a:r>
              <a:rPr lang="en-US" altLang="en-US" sz="2400" dirty="0" smtClean="0">
                <a:solidFill>
                  <a:schemeClr val="tx1"/>
                </a:solidFill>
                <a:latin typeface="Tw Cen MT" panose="020B0602020104020603" pitchFamily="34" charset="0"/>
              </a:rPr>
              <a:t>disasters</a:t>
            </a:r>
            <a:endParaRPr lang="en-US" sz="2400" dirty="0" smtClean="0">
              <a:solidFill>
                <a:schemeClr val="tx1"/>
              </a:solidFill>
              <a:latin typeface="Tw Cen MT" pitchFamily="34" charset="0"/>
            </a:endParaRPr>
          </a:p>
          <a:p>
            <a:pPr marL="342900" indent="-342900">
              <a:buFont typeface="Arial" pitchFamily="34" charset="0"/>
              <a:buChar char="•"/>
            </a:pPr>
            <a:r>
              <a:rPr lang="en-US" dirty="0" smtClean="0">
                <a:solidFill>
                  <a:schemeClr val="tx1"/>
                </a:solidFill>
                <a:latin typeface="Tw Cen MT" pitchFamily="34" charset="0"/>
              </a:rPr>
              <a:t>Think of all scenarios</a:t>
            </a:r>
          </a:p>
          <a:p>
            <a:pPr marL="342900" indent="-342900">
              <a:buFont typeface="Arial" pitchFamily="34" charset="0"/>
              <a:buChar char="•"/>
            </a:pPr>
            <a:endParaRPr lang="en-US" dirty="0" smtClean="0">
              <a:latin typeface="Tw Cen MT" pitchFamily="34" charset="0"/>
            </a:endParaRP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4490811"/>
            <a:ext cx="3214688" cy="2125588"/>
          </a:xfrm>
          <a:prstGeom prst="rect">
            <a:avLst/>
          </a:prstGeom>
        </p:spPr>
      </p:pic>
    </p:spTree>
    <p:extLst>
      <p:ext uri="{BB962C8B-B14F-4D97-AF65-F5344CB8AC3E}">
        <p14:creationId xmlns:p14="http://schemas.microsoft.com/office/powerpoint/2010/main" val="2802819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cs typeface="Aharoni" panose="02010803020104030203" pitchFamily="2" charset="-79"/>
              </a:rPr>
              <a:t>Planning</a:t>
            </a:r>
            <a:endParaRPr lang="en-US" sz="4400" dirty="0">
              <a:cs typeface="Aharoni" panose="02010803020104030203" pitchFamily="2" charset="-79"/>
            </a:endParaRPr>
          </a:p>
        </p:txBody>
      </p:sp>
      <p:sp>
        <p:nvSpPr>
          <p:cNvPr id="3" name="Content Placeholder 2"/>
          <p:cNvSpPr>
            <a:spLocks noGrp="1"/>
          </p:cNvSpPr>
          <p:nvPr>
            <p:ph type="body" idx="1"/>
          </p:nvPr>
        </p:nvSpPr>
        <p:spPr>
          <a:xfrm>
            <a:off x="609599" y="2547938"/>
            <a:ext cx="7885113" cy="4157662"/>
          </a:xfrm>
        </p:spPr>
        <p:txBody>
          <a:bodyPr>
            <a:normAutofit fontScale="92500" lnSpcReduction="20000"/>
          </a:bodyPr>
          <a:lstStyle/>
          <a:p>
            <a:pPr>
              <a:lnSpc>
                <a:spcPct val="150000"/>
              </a:lnSpc>
            </a:pPr>
            <a:r>
              <a:rPr lang="en-US" sz="2400" dirty="0">
                <a:solidFill>
                  <a:schemeClr val="tx1"/>
                </a:solidFill>
                <a:latin typeface="Tw Cen MT" panose="020B0602020104020603" pitchFamily="34" charset="0"/>
              </a:rPr>
              <a:t>Think of all scenarios:  Where will you be</a:t>
            </a:r>
            <a:r>
              <a:rPr lang="en-US" sz="2400" dirty="0" smtClean="0">
                <a:solidFill>
                  <a:schemeClr val="tx1"/>
                </a:solidFill>
                <a:latin typeface="Tw Cen MT" panose="020B0602020104020603" pitchFamily="34" charset="0"/>
              </a:rPr>
              <a:t>?</a:t>
            </a:r>
          </a:p>
          <a:p>
            <a:pPr marL="0" indent="0">
              <a:lnSpc>
                <a:spcPct val="150000"/>
              </a:lnSpc>
              <a:buNone/>
            </a:pPr>
            <a:r>
              <a:rPr lang="en-US" sz="2400" dirty="0">
                <a:solidFill>
                  <a:schemeClr val="tx1"/>
                </a:solidFill>
                <a:latin typeface="Tw Cen MT" panose="020B0602020104020603" pitchFamily="34" charset="0"/>
              </a:rPr>
              <a:t> </a:t>
            </a:r>
            <a:r>
              <a:rPr lang="en-US" sz="2400" dirty="0" smtClean="0">
                <a:solidFill>
                  <a:schemeClr val="tx1"/>
                </a:solidFill>
                <a:latin typeface="Tw Cen MT" panose="020B0602020104020603" pitchFamily="34" charset="0"/>
              </a:rPr>
              <a:t>    Will you be at school, on the bus, or at home?</a:t>
            </a:r>
            <a:endParaRPr lang="en-US" sz="2400" dirty="0">
              <a:solidFill>
                <a:schemeClr val="tx1"/>
              </a:solidFill>
              <a:latin typeface="Tw Cen MT" panose="020B0602020104020603" pitchFamily="34" charset="0"/>
            </a:endParaRPr>
          </a:p>
          <a:p>
            <a:pPr lvl="0">
              <a:lnSpc>
                <a:spcPct val="150000"/>
              </a:lnSpc>
            </a:pPr>
            <a:r>
              <a:rPr lang="en-US" sz="2400" dirty="0">
                <a:solidFill>
                  <a:schemeClr val="tx1"/>
                </a:solidFill>
                <a:latin typeface="Tw Cen MT" panose="020B0602020104020603" pitchFamily="34" charset="0"/>
              </a:rPr>
              <a:t>Evaluate your surroundings:</a:t>
            </a:r>
          </a:p>
          <a:p>
            <a:pPr lvl="1">
              <a:lnSpc>
                <a:spcPct val="150000"/>
              </a:lnSpc>
              <a:buFont typeface="Wingdings" panose="05000000000000000000" pitchFamily="2" charset="2"/>
              <a:buChar char="Ø"/>
            </a:pPr>
            <a:r>
              <a:rPr lang="en-US" sz="2400" dirty="0">
                <a:solidFill>
                  <a:schemeClr val="tx1"/>
                </a:solidFill>
                <a:latin typeface="Tw Cen MT" panose="020B0602020104020603" pitchFamily="34" charset="0"/>
              </a:rPr>
              <a:t>House, workplace, school, frequent places </a:t>
            </a:r>
            <a:endParaRPr lang="en-US" sz="2400" dirty="0" smtClean="0">
              <a:solidFill>
                <a:schemeClr val="tx1"/>
              </a:solidFill>
              <a:latin typeface="Tw Cen MT" panose="020B0602020104020603" pitchFamily="34" charset="0"/>
            </a:endParaRPr>
          </a:p>
          <a:p>
            <a:pPr>
              <a:lnSpc>
                <a:spcPct val="150000"/>
              </a:lnSpc>
            </a:pPr>
            <a:r>
              <a:rPr lang="en-US" sz="2400" dirty="0" smtClean="0">
                <a:solidFill>
                  <a:schemeClr val="tx1"/>
                </a:solidFill>
                <a:latin typeface="Tw Cen MT" panose="020B0602020104020603" pitchFamily="34" charset="0"/>
              </a:rPr>
              <a:t>Communication </a:t>
            </a:r>
            <a:r>
              <a:rPr lang="en-US" sz="2400" dirty="0">
                <a:solidFill>
                  <a:schemeClr val="tx1"/>
                </a:solidFill>
                <a:latin typeface="Tw Cen MT" panose="020B0602020104020603" pitchFamily="34" charset="0"/>
              </a:rPr>
              <a:t>with your family:</a:t>
            </a:r>
          </a:p>
          <a:p>
            <a:pPr lvl="1">
              <a:lnSpc>
                <a:spcPct val="150000"/>
              </a:lnSpc>
              <a:buFont typeface="Wingdings" panose="05000000000000000000" pitchFamily="2" charset="2"/>
              <a:buChar char="Ø"/>
            </a:pPr>
            <a:r>
              <a:rPr lang="en-US" sz="2400" dirty="0">
                <a:solidFill>
                  <a:schemeClr val="tx1"/>
                </a:solidFill>
                <a:latin typeface="Tw Cen MT" panose="020B0602020104020603" pitchFamily="34" charset="0"/>
              </a:rPr>
              <a:t>Contact numbers listed other than your phone</a:t>
            </a:r>
          </a:p>
          <a:p>
            <a:pPr lvl="1">
              <a:lnSpc>
                <a:spcPct val="150000"/>
              </a:lnSpc>
              <a:buFont typeface="Wingdings" panose="05000000000000000000" pitchFamily="2" charset="2"/>
              <a:buChar char="Ø"/>
            </a:pPr>
            <a:r>
              <a:rPr lang="en-US" sz="2400" dirty="0">
                <a:solidFill>
                  <a:schemeClr val="tx1"/>
                </a:solidFill>
                <a:latin typeface="Tw Cen MT" panose="020B0602020104020603" pitchFamily="34" charset="0"/>
              </a:rPr>
              <a:t>Out of area contact (At least 2)</a:t>
            </a:r>
          </a:p>
          <a:p>
            <a:pPr>
              <a:lnSpc>
                <a:spcPct val="150000"/>
              </a:lnSpc>
            </a:pPr>
            <a:r>
              <a:rPr lang="en-US" sz="2400" dirty="0" smtClean="0">
                <a:solidFill>
                  <a:schemeClr val="tx1"/>
                </a:solidFill>
                <a:latin typeface="Tw Cen MT" panose="020B0602020104020603" pitchFamily="34" charset="0"/>
              </a:rPr>
              <a:t>Special </a:t>
            </a:r>
            <a:r>
              <a:rPr lang="en-US" sz="2400" dirty="0">
                <a:solidFill>
                  <a:schemeClr val="tx1"/>
                </a:solidFill>
                <a:latin typeface="Tw Cen MT" panose="020B0602020104020603" pitchFamily="34" charset="0"/>
              </a:rPr>
              <a:t>needs that can be impacted</a:t>
            </a:r>
            <a:r>
              <a:rPr lang="en-US" sz="2400" dirty="0" smtClean="0">
                <a:solidFill>
                  <a:schemeClr val="tx1"/>
                </a:solidFill>
                <a:latin typeface="Tw Cen MT" panose="020B0602020104020603" pitchFamily="34" charset="0"/>
              </a:rPr>
              <a:t>?</a:t>
            </a:r>
            <a:endParaRPr lang="en-US" sz="24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153196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title"/>
          </p:nvPr>
        </p:nvSpPr>
        <p:spPr/>
        <p:txBody>
          <a:bodyPr>
            <a:normAutofit/>
          </a:bodyPr>
          <a:lstStyle/>
          <a:p>
            <a:pPr eaLnBrk="1" hangingPunct="1"/>
            <a:r>
              <a:rPr lang="en-US" altLang="en-US" dirty="0" smtClean="0"/>
              <a:t>Develop a Disaster Plan</a:t>
            </a:r>
          </a:p>
        </p:txBody>
      </p:sp>
      <p:sp>
        <p:nvSpPr>
          <p:cNvPr id="29699" name="Rectangle 3"/>
          <p:cNvSpPr>
            <a:spLocks noGrp="1" noChangeArrowheads="1"/>
          </p:cNvSpPr>
          <p:nvPr>
            <p:ph type="body" idx="1"/>
          </p:nvPr>
        </p:nvSpPr>
        <p:spPr>
          <a:xfrm>
            <a:off x="722313" y="2547938"/>
            <a:ext cx="4078288" cy="3624261"/>
          </a:xfrm>
        </p:spPr>
        <p:txBody>
          <a:bodyPr>
            <a:normAutofit lnSpcReduction="10000"/>
          </a:bodyPr>
          <a:lstStyle/>
          <a:p>
            <a:pPr eaLnBrk="1" hangingPunct="1"/>
            <a:r>
              <a:rPr lang="en-US" altLang="en-US" sz="2400" dirty="0" smtClean="0">
                <a:solidFill>
                  <a:schemeClr val="tx1"/>
                </a:solidFill>
                <a:latin typeface="Tw Cen MT" panose="020B0602020104020603" pitchFamily="34" charset="0"/>
              </a:rPr>
              <a:t>Where will you meet family members?</a:t>
            </a:r>
          </a:p>
          <a:p>
            <a:pPr eaLnBrk="1" hangingPunct="1"/>
            <a:r>
              <a:rPr lang="en-US" altLang="en-US" sz="2400" dirty="0" smtClean="0">
                <a:solidFill>
                  <a:schemeClr val="tx1"/>
                </a:solidFill>
                <a:latin typeface="Tw Cen MT" panose="020B0602020104020603" pitchFamily="34" charset="0"/>
              </a:rPr>
              <a:t>Who is your out-of-State “check-in” contact?</a:t>
            </a:r>
          </a:p>
          <a:p>
            <a:pPr eaLnBrk="1" hangingPunct="1"/>
            <a:r>
              <a:rPr lang="en-US" altLang="en-US" sz="2400" dirty="0" smtClean="0">
                <a:solidFill>
                  <a:schemeClr val="tx1"/>
                </a:solidFill>
                <a:latin typeface="Tw Cen MT" panose="020B0602020104020603" pitchFamily="34" charset="0"/>
              </a:rPr>
              <a:t>Will you have an extended stay? Shelter in place? Evacuate?</a:t>
            </a:r>
          </a:p>
          <a:p>
            <a:pPr eaLnBrk="1" hangingPunct="1"/>
            <a:r>
              <a:rPr lang="en-US" altLang="en-US" sz="2400" dirty="0" smtClean="0">
                <a:solidFill>
                  <a:schemeClr val="tx1"/>
                </a:solidFill>
                <a:latin typeface="Tw Cen MT" panose="020B0602020104020603" pitchFamily="34" charset="0"/>
              </a:rPr>
              <a:t>How will you escape your home? Workplace?  Place of worship? Places you volunteer?</a:t>
            </a:r>
          </a:p>
        </p:txBody>
      </p:sp>
      <p:sp>
        <p:nvSpPr>
          <p:cNvPr id="29702"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rgbClr val="006600"/>
              </a:buClr>
              <a:buFont typeface="Arial" pitchFamily="34" charset="0"/>
              <a:buChar char="●"/>
              <a:defRPr sz="3200">
                <a:solidFill>
                  <a:srgbClr val="006600"/>
                </a:solidFill>
                <a:latin typeface="Arial" pitchFamily="34" charset="0"/>
                <a:ea typeface="Geneva" charset="-128"/>
              </a:defRPr>
            </a:lvl1pPr>
            <a:lvl2pPr marL="742950" indent="-285750" algn="l">
              <a:spcBef>
                <a:spcPct val="20000"/>
              </a:spcBef>
              <a:buClr>
                <a:srgbClr val="006600"/>
              </a:buClr>
              <a:buFont typeface="Wingdings" pitchFamily="2" charset="2"/>
              <a:buChar char="§"/>
              <a:defRPr sz="2800">
                <a:solidFill>
                  <a:srgbClr val="006600"/>
                </a:solidFill>
                <a:latin typeface="Arial" pitchFamily="34" charset="0"/>
                <a:ea typeface="Geneva" charset="-128"/>
              </a:defRPr>
            </a:lvl2pPr>
            <a:lvl3pPr marL="1143000" indent="-228600" algn="l">
              <a:spcBef>
                <a:spcPct val="20000"/>
              </a:spcBef>
              <a:buClr>
                <a:srgbClr val="006600"/>
              </a:buClr>
              <a:buFont typeface="Wingdings" pitchFamily="2" charset="2"/>
              <a:buChar char="v"/>
              <a:defRPr sz="2400">
                <a:solidFill>
                  <a:srgbClr val="006600"/>
                </a:solidFill>
                <a:latin typeface="Arial" pitchFamily="34" charset="0"/>
                <a:ea typeface="Geneva" charset="-128"/>
              </a:defRPr>
            </a:lvl3pPr>
            <a:lvl4pPr marL="1600200" indent="-228600" algn="l">
              <a:spcBef>
                <a:spcPct val="20000"/>
              </a:spcBef>
              <a:buClr>
                <a:srgbClr val="006600"/>
              </a:buClr>
              <a:buFont typeface="Wingdings" pitchFamily="2" charset="2"/>
              <a:buChar char="§"/>
              <a:defRPr sz="2000">
                <a:solidFill>
                  <a:srgbClr val="006600"/>
                </a:solidFill>
                <a:latin typeface="Arial" pitchFamily="34" charset="0"/>
                <a:ea typeface="Geneva" charset="-128"/>
              </a:defRPr>
            </a:lvl4pPr>
            <a:lvl5pPr marL="2057400" indent="-228600" algn="l">
              <a:spcBef>
                <a:spcPct val="20000"/>
              </a:spcBef>
              <a:buClr>
                <a:srgbClr val="006600"/>
              </a:buClr>
              <a:buFont typeface="Wingdings" pitchFamily="2" charset="2"/>
              <a:buChar char="v"/>
              <a:defRPr sz="1600">
                <a:solidFill>
                  <a:srgbClr val="006600"/>
                </a:solidFill>
                <a:latin typeface="Arial" pitchFamily="34" charset="0"/>
                <a:ea typeface="Geneva" charset="-128"/>
              </a:defRPr>
            </a:lvl5pPr>
            <a:lvl6pPr marL="25146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pitchFamily="34" charset="0"/>
                <a:ea typeface="Geneva" charset="-128"/>
              </a:defRPr>
            </a:lvl6pPr>
            <a:lvl7pPr marL="29718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pitchFamily="34" charset="0"/>
                <a:ea typeface="Geneva" charset="-128"/>
              </a:defRPr>
            </a:lvl7pPr>
            <a:lvl8pPr marL="34290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pitchFamily="34" charset="0"/>
                <a:ea typeface="Geneva" charset="-128"/>
              </a:defRPr>
            </a:lvl8pPr>
            <a:lvl9pPr marL="3886200" indent="-228600" eaLnBrk="0" fontAlgn="base" hangingPunct="0">
              <a:spcBef>
                <a:spcPct val="20000"/>
              </a:spcBef>
              <a:spcAft>
                <a:spcPct val="0"/>
              </a:spcAft>
              <a:buClr>
                <a:srgbClr val="006600"/>
              </a:buClr>
              <a:buFont typeface="Wingdings" pitchFamily="2" charset="2"/>
              <a:buChar char="v"/>
              <a:defRPr sz="1600">
                <a:solidFill>
                  <a:srgbClr val="006600"/>
                </a:solidFill>
                <a:latin typeface="Arial" pitchFamily="34" charset="0"/>
                <a:ea typeface="Geneva" charset="-128"/>
              </a:defRPr>
            </a:lvl9pPr>
          </a:lstStyle>
          <a:p>
            <a:pPr>
              <a:spcBef>
                <a:spcPct val="0"/>
              </a:spcBef>
              <a:buClrTx/>
              <a:buFontTx/>
              <a:buNone/>
            </a:pPr>
            <a:r>
              <a:rPr lang="en-US" altLang="en-US" sz="1400" dirty="0" smtClean="0">
                <a:solidFill>
                  <a:schemeClr val="tx1"/>
                </a:solidFill>
              </a:rPr>
              <a:t>CERT Basic Training </a:t>
            </a:r>
          </a:p>
          <a:p>
            <a:pPr>
              <a:spcBef>
                <a:spcPct val="0"/>
              </a:spcBef>
              <a:buClrTx/>
              <a:buFontTx/>
              <a:buNone/>
            </a:pPr>
            <a:r>
              <a:rPr lang="en-US" altLang="en-US" sz="1400" dirty="0" smtClean="0">
                <a:solidFill>
                  <a:schemeClr val="tx1"/>
                </a:solidFill>
              </a:rPr>
              <a:t>Unit 1: Disaster Preparedness</a:t>
            </a:r>
          </a:p>
        </p:txBody>
      </p:sp>
      <p:sp>
        <p:nvSpPr>
          <p:cNvPr id="29700" name="Rectangle 8"/>
          <p:cNvSpPr>
            <a:spLocks noGrp="1" noChangeArrowheads="1"/>
          </p:cNvSpPr>
          <p:nvPr>
            <p:ph sz="half" idx="4294967295"/>
          </p:nvPr>
        </p:nvSpPr>
        <p:spPr>
          <a:xfrm>
            <a:off x="4878389" y="2585392"/>
            <a:ext cx="3749675" cy="3586807"/>
          </a:xfrm>
        </p:spPr>
        <p:txBody>
          <a:bodyPr>
            <a:normAutofit/>
          </a:bodyPr>
          <a:lstStyle/>
          <a:p>
            <a:pPr eaLnBrk="1" hangingPunct="1"/>
            <a:r>
              <a:rPr lang="en-US" altLang="en-US" sz="2400" dirty="0" smtClean="0">
                <a:latin typeface="Tw Cen MT" panose="020B0602020104020603" pitchFamily="34" charset="0"/>
              </a:rPr>
              <a:t>What route (and several alternates) will you use to evacuate your neighborhood?</a:t>
            </a:r>
          </a:p>
          <a:p>
            <a:pPr eaLnBrk="1" hangingPunct="1"/>
            <a:r>
              <a:rPr lang="en-US" altLang="en-US" sz="2400" dirty="0" smtClean="0">
                <a:latin typeface="Tw Cen MT" panose="020B0602020104020603" pitchFamily="34" charset="0"/>
              </a:rPr>
              <a:t>Do you have transportation or need help with transportation?</a:t>
            </a:r>
          </a:p>
          <a:p>
            <a:pPr eaLnBrk="1" hangingPunct="1"/>
            <a:r>
              <a:rPr lang="en-US" altLang="en-US" sz="2400" dirty="0" smtClean="0">
                <a:latin typeface="Tw Cen MT" panose="020B0602020104020603" pitchFamily="34" charset="0"/>
              </a:rPr>
              <a:t>Did you practice your plan?</a:t>
            </a:r>
          </a:p>
          <a:p>
            <a:pPr eaLnBrk="1" hangingPunct="1"/>
            <a:endParaRPr lang="en-US" altLang="en-US" sz="2400" dirty="0" smtClean="0"/>
          </a:p>
        </p:txBody>
      </p:sp>
    </p:spTree>
    <p:extLst>
      <p:ext uri="{BB962C8B-B14F-4D97-AF65-F5344CB8AC3E}">
        <p14:creationId xmlns:p14="http://schemas.microsoft.com/office/powerpoint/2010/main" val="258787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circle(in)">
                                      <p:cBhvr>
                                        <p:cTn id="22" dur="20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700">
                                            <p:txEl>
                                              <p:pRg st="0" end="0"/>
                                            </p:txEl>
                                          </p:spTgt>
                                        </p:tgtEl>
                                        <p:attrNameLst>
                                          <p:attrName>style.visibility</p:attrName>
                                        </p:attrNameLst>
                                      </p:cBhvr>
                                      <p:to>
                                        <p:strVal val="visible"/>
                                      </p:to>
                                    </p:set>
                                    <p:animEffect transition="in" filter="fade">
                                      <p:cBhvr>
                                        <p:cTn id="27" dur="500"/>
                                        <p:tgtEl>
                                          <p:spTgt spid="2970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9700">
                                            <p:txEl>
                                              <p:pRg st="1" end="1"/>
                                            </p:txEl>
                                          </p:spTgt>
                                        </p:tgtEl>
                                        <p:attrNameLst>
                                          <p:attrName>style.visibility</p:attrName>
                                        </p:attrNameLst>
                                      </p:cBhvr>
                                      <p:to>
                                        <p:strVal val="visible"/>
                                      </p:to>
                                    </p:set>
                                    <p:animEffect transition="in" filter="fade">
                                      <p:cBhvr>
                                        <p:cTn id="32" dur="1000"/>
                                        <p:tgtEl>
                                          <p:spTgt spid="29700">
                                            <p:txEl>
                                              <p:pRg st="1" end="1"/>
                                            </p:txEl>
                                          </p:spTgt>
                                        </p:tgtEl>
                                      </p:cBhvr>
                                    </p:animEffect>
                                    <p:anim calcmode="lin" valueType="num">
                                      <p:cBhvr>
                                        <p:cTn id="33" dur="1000" fill="hold"/>
                                        <p:tgtEl>
                                          <p:spTgt spid="29700">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97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9700">
                                            <p:txEl>
                                              <p:pRg st="2" end="2"/>
                                            </p:txEl>
                                          </p:spTgt>
                                        </p:tgtEl>
                                        <p:attrNameLst>
                                          <p:attrName>style.visibility</p:attrName>
                                        </p:attrNameLst>
                                      </p:cBhvr>
                                      <p:to>
                                        <p:strVal val="visible"/>
                                      </p:to>
                                    </p:set>
                                    <p:animEffect transition="in" filter="fade">
                                      <p:cBhvr>
                                        <p:cTn id="39" dur="1000"/>
                                        <p:tgtEl>
                                          <p:spTgt spid="29700">
                                            <p:txEl>
                                              <p:pRg st="2" end="2"/>
                                            </p:txEl>
                                          </p:spTgt>
                                        </p:tgtEl>
                                      </p:cBhvr>
                                    </p:animEffect>
                                    <p:anim calcmode="lin" valueType="num">
                                      <p:cBhvr>
                                        <p:cTn id="40" dur="1000" fill="hold"/>
                                        <p:tgtEl>
                                          <p:spTgt spid="29700">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2970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Reference - Emergency Management" ma:contentTypeID="0x0101005D39A975DE123640AF12B7AA59035CE91700E12B90EDB352604EB7704A5D45681760" ma:contentTypeVersion="4" ma:contentTypeDescription="" ma:contentTypeScope="" ma:versionID="0db86b2b26b58cefa23e446c15169a5a">
  <xsd:schema xmlns:xsd="http://www.w3.org/2001/XMLSchema" xmlns:xs="http://www.w3.org/2001/XMLSchema" xmlns:p="http://schemas.microsoft.com/office/2006/metadata/properties" xmlns:ns1="f51ff12f-2415-4429-a52f-e7795c34e00e" targetNamespace="http://schemas.microsoft.com/office/2006/metadata/properties" ma:root="true" ma:fieldsID="749ca1d598bd8ea5605ab76e5bfdaa30" ns1:_="">
    <xsd:import namespace="f51ff12f-2415-4429-a52f-e7795c34e00e"/>
    <xsd:element name="properties">
      <xsd:complexType>
        <xsd:sequence>
          <xsd:element name="documentManagement">
            <xsd:complexType>
              <xsd:all>
                <xsd:element ref="ns1:Publication_x0020_Date"/>
                <xsd:element ref="ns1:COB_x0020_Author" minOccurs="0"/>
                <xsd:element ref="ns1:_dlc_DocId" minOccurs="0"/>
                <xsd:element ref="ns1:_dlc_DocIdUrl" minOccurs="0"/>
                <xsd:element ref="ns1:md0e998bdd384600be4706f1f8619373" minOccurs="0"/>
                <xsd:element ref="ns1:TaxCatchAll" minOccurs="0"/>
                <xsd:element ref="ns1:TaxCatchAllLabel" minOccurs="0"/>
                <xsd:element ref="ns1:o6caa9ef59a54e96b1a88da6c04143b1" minOccurs="0"/>
                <xsd:element ref="ns1: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1ff12f-2415-4429-a52f-e7795c34e00e" elementFormDefault="qualified">
    <xsd:import namespace="http://schemas.microsoft.com/office/2006/documentManagement/types"/>
    <xsd:import namespace="http://schemas.microsoft.com/office/infopath/2007/PartnerControls"/>
    <xsd:element name="Publication_x0020_Date" ma:index="1" ma:displayName="Publication Date" ma:default="[today]" ma:format="DateTime" ma:internalName="Publication_x0020_Date">
      <xsd:simpleType>
        <xsd:restriction base="dms:DateTime"/>
      </xsd:simpleType>
    </xsd:element>
    <xsd:element name="COB_x0020_Author" ma:index="5" nillable="true" ma:displayName="COB Author" ma:description="Person primarily responsible for this content" ma:list="UserInfo" ma:SearchPeopleOnly="false" ma:SharePointGroup="0" ma:internalName="COB_x0020_Author"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6" nillable="true" ma:displayName="Document ID Value" ma:description="The value of the document ID assigned to this item." ma:internalName="_dlc_DocId" ma:readOnly="false">
      <xsd:simpleType>
        <xsd:restriction base="dms:Text"/>
      </xsd:simpleType>
    </xsd:element>
    <xsd:element name="_dlc_DocIdUrl" ma:index="8"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d0e998bdd384600be4706f1f8619373" ma:index="10" ma:taxonomy="true" ma:internalName="md0e998bdd384600be4706f1f8619373" ma:taxonomyFieldName="COB_x0020_Department" ma:displayName="COB Department" ma:default="" ma:fieldId="{6d0e998b-dd38-4600-be47-06f1f8619373}" ma:sspId="6c42278b-7f12-4dcd-87f4-8f573a28e215" ma:termSetId="a37ae36f-70f4-4b1a-83f0-9abc42843995"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830d0904-6550-445a-ae39-0c752f0cc794}" ma:internalName="TaxCatchAll" ma:showField="CatchAllData" ma:web="7c2886d1-b754-4710-9595-9a0ce17578bd">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830d0904-6550-445a-ae39-0c752f0cc794}" ma:internalName="TaxCatchAllLabel" ma:readOnly="true" ma:showField="CatchAllDataLabel" ma:web="7c2886d1-b754-4710-9595-9a0ce17578bd">
      <xsd:complexType>
        <xsd:complexContent>
          <xsd:extension base="dms:MultiChoiceLookup">
            <xsd:sequence>
              <xsd:element name="Value" type="dms:Lookup" maxOccurs="unbounded" minOccurs="0" nillable="true"/>
            </xsd:sequence>
          </xsd:extension>
        </xsd:complexContent>
      </xsd:complexType>
    </xsd:element>
    <xsd:element name="o6caa9ef59a54e96b1a88da6c04143b1" ma:index="17" ma:taxonomy="true" ma:internalName="o6caa9ef59a54e96b1a88da6c04143b1" ma:taxonomyFieldName="OEM_x0020_Keywords" ma:displayName="OEM Keywords" ma:readOnly="false" ma:default="" ma:fieldId="{86caa9ef-59a5-4e96-b1a8-8da6c04143b1}" ma:taxonomyMulti="true" ma:sspId="6c42278b-7f12-4dcd-87f4-8f573a28e215" ma:termSetId="c93807d7-094f-4079-b9fd-55c654cb2533" ma:anchorId="00000000-0000-0000-0000-000000000000" ma:open="false" ma:isKeyword="false">
      <xsd:complexType>
        <xsd:sequence>
          <xsd:element ref="pc:Terms" minOccurs="0" maxOccurs="1"/>
        </xsd:sequence>
      </xsd:complexType>
    </xsd:element>
    <xsd:element name="_dlc_DocIdPersistId" ma:index="19" nillable="true" ma:displayName="Persist ID" ma:description="Keep ID on add." ma:hidden="true" ma:internalName="_dlc_DocIdPersistId"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4" ma:displayName="Title"/>
        <xsd:element ref="dc:subject" minOccurs="0" maxOccurs="1"/>
        <xsd:element ref="dc:description" minOccurs="0" maxOccurs="1"/>
        <xsd:element name="keywords" minOccurs="0" maxOccurs="1" type="xsd:string"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6c42278b-7f12-4dcd-87f4-8f573a28e215" ContentTypeId="0x0101005D39A975DE123640AF12B7AA59035CE917" PreviousValue="false"/>
</file>

<file path=customXml/item5.xml><?xml version="1.0" encoding="utf-8"?>
<p:properties xmlns:p="http://schemas.microsoft.com/office/2006/metadata/properties" xmlns:xsi="http://www.w3.org/2001/XMLSchema-instance" xmlns:pc="http://schemas.microsoft.com/office/infopath/2007/PartnerControls">
  <documentManagement>
    <_dlc_DocId xmlns="f51ff12f-2415-4429-a52f-e7795c34e00e">Y5EZM2YCATPV-3382-157</_dlc_DocId>
    <_dlc_DocIdUrl xmlns="f51ff12f-2415-4429-a52f-e7795c34e00e">
      <Url>https://cobweb.ci.bellevue.wa.us/teams/OEMhome/OEM100/_layouts/DocIdRedir.aspx?ID=Y5EZM2YCATPV-3382-157</Url>
      <Description>Y5EZM2YCATPV-3382-157</Description>
    </_dlc_DocIdUrl>
    <_dlc_DocIdPersistId xmlns="f51ff12f-2415-4429-a52f-e7795c34e00e" xsi:nil="true"/>
    <COB_x0020_Author xmlns="f51ff12f-2415-4429-a52f-e7795c34e00e">
      <UserInfo>
        <DisplayName>COBNT1\fabellera</DisplayName>
        <AccountId>234</AccountId>
        <AccountType/>
      </UserInfo>
    </COB_x0020_Author>
    <Publication_x0020_Date xmlns="f51ff12f-2415-4429-a52f-e7795c34e00e">2015-05-26T15:04:00+00:00</Publication_x0020_Date>
    <md0e998bdd384600be4706f1f8619373 xmlns="f51ff12f-2415-4429-a52f-e7795c34e00e">
      <Terms xmlns="http://schemas.microsoft.com/office/infopath/2007/PartnerControls">
        <TermInfo xmlns="http://schemas.microsoft.com/office/infopath/2007/PartnerControls">
          <TermName xmlns="http://schemas.microsoft.com/office/infopath/2007/PartnerControls">Fire Department</TermName>
          <TermId xmlns="http://schemas.microsoft.com/office/infopath/2007/PartnerControls">3906f445-f563-4708-8d22-78372297ef7e</TermId>
        </TermInfo>
      </Terms>
    </md0e998bdd384600be4706f1f8619373>
    <TaxCatchAll xmlns="f51ff12f-2415-4429-a52f-e7795c34e00e">
      <Value>6</Value>
      <Value>280</Value>
      <Value>287</Value>
    </TaxCatchAll>
    <o6caa9ef59a54e96b1a88da6c04143b1 xmlns="f51ff12f-2415-4429-a52f-e7795c34e00e">
      <Terms xmlns="http://schemas.microsoft.com/office/infopath/2007/PartnerControls">
        <TermInfo xmlns="http://schemas.microsoft.com/office/infopath/2007/PartnerControls">
          <TermName xmlns="http://schemas.microsoft.com/office/infopath/2007/PartnerControls">400</TermName>
          <TermId xmlns="http://schemas.microsoft.com/office/infopath/2007/PartnerControls">a79ea264-694c-4650-896c-94b05718ae90</TermId>
        </TermInfo>
        <TermInfo xmlns="http://schemas.microsoft.com/office/infopath/2007/PartnerControls">
          <TermName xmlns="http://schemas.microsoft.com/office/infopath/2007/PartnerControls">400 Vulnerable Pop</TermName>
          <TermId xmlns="http://schemas.microsoft.com/office/infopath/2007/PartnerControls">a1b5a2cc-1792-474f-8343-2ee4874f4d73</TermId>
        </TermInfo>
      </Terms>
    </o6caa9ef59a54e96b1a88da6c04143b1>
  </documentManagement>
</p:properties>
</file>

<file path=customXml/itemProps1.xml><?xml version="1.0" encoding="utf-8"?>
<ds:datastoreItem xmlns:ds="http://schemas.openxmlformats.org/officeDocument/2006/customXml" ds:itemID="{B2E09319-D9A2-4333-B865-C1F74C90E90A}">
  <ds:schemaRefs>
    <ds:schemaRef ds:uri="http://schemas.microsoft.com/sharepoint/events"/>
  </ds:schemaRefs>
</ds:datastoreItem>
</file>

<file path=customXml/itemProps2.xml><?xml version="1.0" encoding="utf-8"?>
<ds:datastoreItem xmlns:ds="http://schemas.openxmlformats.org/officeDocument/2006/customXml" ds:itemID="{DC46CCC9-91E3-4668-A14A-BF3A8E8BFF00}">
  <ds:schemaRefs>
    <ds:schemaRef ds:uri="http://schemas.microsoft.com/sharepoint/v3/contenttype/forms"/>
  </ds:schemaRefs>
</ds:datastoreItem>
</file>

<file path=customXml/itemProps3.xml><?xml version="1.0" encoding="utf-8"?>
<ds:datastoreItem xmlns:ds="http://schemas.openxmlformats.org/officeDocument/2006/customXml" ds:itemID="{1A998CE4-636C-4AD0-8EFB-F4D8FB45C3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1ff12f-2415-4429-a52f-e7795c34e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5D89761-DB5E-48D3-A107-62EFAE4DDBCF}">
  <ds:schemaRefs>
    <ds:schemaRef ds:uri="Microsoft.SharePoint.Taxonomy.ContentTypeSync"/>
  </ds:schemaRefs>
</ds:datastoreItem>
</file>

<file path=customXml/itemProps5.xml><?xml version="1.0" encoding="utf-8"?>
<ds:datastoreItem xmlns:ds="http://schemas.openxmlformats.org/officeDocument/2006/customXml" ds:itemID="{5DC3F236-B8EC-49B5-A4DB-6574764F50E6}">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f51ff12f-2415-4429-a52f-e7795c34e00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1459</TotalTime>
  <Words>2003</Words>
  <Application>Microsoft Office PowerPoint</Application>
  <PresentationFormat>On-screen Show (4:3)</PresentationFormat>
  <Paragraphs>347</Paragraphs>
  <Slides>31</Slides>
  <Notes>31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Aharoni</vt:lpstr>
      <vt:lpstr>Arial</vt:lpstr>
      <vt:lpstr>Calibri</vt:lpstr>
      <vt:lpstr>Franklin Gothic Book</vt:lpstr>
      <vt:lpstr>Geneva</vt:lpstr>
      <vt:lpstr>Helvetica</vt:lpstr>
      <vt:lpstr>Helvetica Light</vt:lpstr>
      <vt:lpstr>Perpetua</vt:lpstr>
      <vt:lpstr>Tw Cen MT</vt:lpstr>
      <vt:lpstr>Wingdings</vt:lpstr>
      <vt:lpstr>Wingdings 2</vt:lpstr>
      <vt:lpstr>Equity</vt:lpstr>
      <vt:lpstr>2_Equity</vt:lpstr>
      <vt:lpstr>Ways to Survive</vt:lpstr>
      <vt:lpstr>Introductions</vt:lpstr>
      <vt:lpstr>The Hazards We Share</vt:lpstr>
      <vt:lpstr>Why Disasters Hit the Elderly Hard</vt:lpstr>
      <vt:lpstr>Why are the elderly so disproportionately impacted? </vt:lpstr>
      <vt:lpstr>The All-Hazard Approach</vt:lpstr>
      <vt:lpstr>Plan</vt:lpstr>
      <vt:lpstr>Planning</vt:lpstr>
      <vt:lpstr>Develop a Disaster Plan</vt:lpstr>
      <vt:lpstr>Preparation</vt:lpstr>
      <vt:lpstr>What items do you need in your kit?</vt:lpstr>
      <vt:lpstr>Preparation</vt:lpstr>
      <vt:lpstr>Preparation</vt:lpstr>
      <vt:lpstr>Preparation</vt:lpstr>
      <vt:lpstr>Preparation</vt:lpstr>
      <vt:lpstr>Preparation</vt:lpstr>
      <vt:lpstr>  Preparation - Pets</vt:lpstr>
      <vt:lpstr>  Preparation - Pets</vt:lpstr>
      <vt:lpstr>  Preparation - Pets</vt:lpstr>
      <vt:lpstr>  Preparation - Pets</vt:lpstr>
      <vt:lpstr>Partnership</vt:lpstr>
      <vt:lpstr>Bellevue College Trainings</vt:lpstr>
      <vt:lpstr>Bellevue College Exercises, Events and Drills</vt:lpstr>
      <vt:lpstr>Bellevue College Equipment</vt:lpstr>
      <vt:lpstr>PowerPoint Presentation</vt:lpstr>
      <vt:lpstr>PowerPoint Presentation</vt:lpstr>
      <vt:lpstr>Partnership </vt:lpstr>
      <vt:lpstr>   Partnership  </vt:lpstr>
      <vt:lpstr>PowerPoint Presentation</vt:lpstr>
      <vt:lpstr>PowerPoint Presentation</vt:lpstr>
      <vt:lpstr>THANK YOU!!!!  QUESTIONS~COMMENTS~CONCERNS</vt:lpstr>
    </vt:vector>
  </TitlesOfParts>
  <Company>City of Bellevue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to Survive</dc:title>
  <dc:creator>City of Bellevue</dc:creator>
  <cp:lastModifiedBy>Lopez, Sophia</cp:lastModifiedBy>
  <cp:revision>55</cp:revision>
  <cp:lastPrinted>2015-12-11T15:54:09Z</cp:lastPrinted>
  <dcterms:created xsi:type="dcterms:W3CDTF">2013-08-30T15:15:11Z</dcterms:created>
  <dcterms:modified xsi:type="dcterms:W3CDTF">2015-12-18T16:29:57Z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f7e45daf-ebe8-480f-b64f-b7fd0ba49d60</vt:lpwstr>
  </property>
  <property fmtid="{D5CDD505-2E9C-101B-9397-08002B2CF9AE}" pid="3" name="ContentTypeId">
    <vt:lpwstr>0x0101005D39A975DE123640AF12B7AA59035CE91700E12B90EDB352604EB7704A5D45681760</vt:lpwstr>
  </property>
  <property fmtid="{D5CDD505-2E9C-101B-9397-08002B2CF9AE}" pid="4" name="OEM Keywords">
    <vt:lpwstr>280;#400|a79ea264-694c-4650-896c-94b05718ae90;#287;#400 Vulnerable Pop|a1b5a2cc-1792-474f-8343-2ee4874f4d73</vt:lpwstr>
  </property>
  <property fmtid="{D5CDD505-2E9C-101B-9397-08002B2CF9AE}" pid="5" name="COB Department">
    <vt:lpwstr>6;#Fire Department|3906f445-f563-4708-8d22-78372297ef7e</vt:lpwstr>
  </property>
</Properties>
</file>